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Nunito"/>
      <p:regular r:id="rId27"/>
      <p:bold r:id="rId28"/>
      <p:italic r:id="rId29"/>
      <p:boldItalic r:id="rId30"/>
    </p:embeddedFont>
    <p:embeddedFont>
      <p:font typeface="Maven Pro"/>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ineret Stanle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venPro-regular.fntdata"/><Relationship Id="rId30"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avenPro-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17T03:11:17.372">
    <p:pos x="184" y="827"/>
    <p:text>I'm skipping this slide. We followed another notebook in removing a single anomalous datapoint. I'm not sure why this is important.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2222685a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2222685a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2ab026b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2ab026b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2222685a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2222685a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with a simple logistic regression model on the original dataset.  We compare its performance to a </a:t>
            </a:r>
            <a:r>
              <a:rPr lang="en"/>
              <a:t>simple naive model that randomly assigns to the positive class based on the unconditional probability.  We chose the logistic regression as the baseline because it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2222685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d2222685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2222685a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2222685a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than typical hot encoding.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2222685a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2222685a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2222685a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2222685a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2222685a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2222685a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2222685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2222685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2222685a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2222685a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581220e51_0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581220e51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3 year old Kaggle competition. Fairly straightforward -- predict which applicants will default on a home credit loan. We had expertise in finance and consumer lending, and wanted to spend our time </a:t>
            </a:r>
            <a:r>
              <a:rPr lang="en" sz="900"/>
              <a:t>playing</a:t>
            </a:r>
            <a:r>
              <a:rPr lang="en" sz="900"/>
              <a:t> with features and a few models. </a:t>
            </a:r>
            <a:endParaRPr sz="9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2222685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2222685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5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581220e51_0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581220e51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581220e51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581220e51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complexity of the features is what drew us to this Kaggle challenge. We all had worked within finance roles at one point in our lives, and this felt like a good opportunity for us to acquaint ourselves with the difficulties and challenges of feature wrangling. From feature generation, imputation, selection, etc. we had a lot of opportunity to play with different models and learn some valuable lessons.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only got to using three of them seriously for feature extraction and engineering.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
              <a:t>The</a:t>
            </a:r>
            <a:r>
              <a:rPr lang="en"/>
              <a:t> primary dataset contained information about the current loan...everything from how many </a:t>
            </a:r>
            <a:r>
              <a:rPr lang="en"/>
              <a:t>children</a:t>
            </a:r>
            <a:r>
              <a:rPr lang="en"/>
              <a:t> the applicant has to how many garages the residence has. </a:t>
            </a:r>
            <a:endParaRPr/>
          </a:p>
          <a:p>
            <a:pPr indent="-298450" lvl="0" marL="457200" rtl="0" algn="l">
              <a:spcBef>
                <a:spcPts val="0"/>
              </a:spcBef>
              <a:spcAft>
                <a:spcPts val="0"/>
              </a:spcAft>
              <a:buSzPts val="1100"/>
              <a:buAutoNum type="arabicParenR"/>
            </a:pPr>
            <a:r>
              <a:rPr lang="en"/>
              <a:t>Bureau data - this is data from one or more of the credit agencies, which collect data on us all. When we apply for any type of credit, a company will run a hard (or possibly soft) pull of your credit history; including, but not limited to your current debt levels..past debt etc. </a:t>
            </a:r>
            <a:endParaRPr/>
          </a:p>
          <a:p>
            <a:pPr indent="-298450" lvl="0" marL="457200" rtl="0" algn="l">
              <a:spcBef>
                <a:spcPts val="0"/>
              </a:spcBef>
              <a:spcAft>
                <a:spcPts val="0"/>
              </a:spcAft>
              <a:buSzPts val="1100"/>
              <a:buAutoNum type="arabicParenR"/>
            </a:pPr>
            <a:r>
              <a:rPr lang="en"/>
              <a:t>Previous application data contains proprietary information (not just from the Credit bureau) about an applicant’s previous applications. It was complicated by the fact that all types of consumer credit (including the kind you may use to buy a cell phone) were included.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2222685a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2222685a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variables were particularly interesting. Some like organization type which only applied to companies, had 57 unique elements. </a:t>
            </a:r>
            <a:endParaRPr/>
          </a:p>
          <a:p>
            <a:pPr indent="0" lvl="0" marL="0" rtl="0" algn="l">
              <a:spcBef>
                <a:spcPts val="0"/>
              </a:spcBef>
              <a:spcAft>
                <a:spcPts val="0"/>
              </a:spcAft>
              <a:buNone/>
            </a:pPr>
            <a:r>
              <a:rPr lang="en"/>
              <a:t>Some numeric variables were simply flags, but we weren’t told what they were (e.g., FLAG DOCUMENT 9). And these were the most correlated with our TARGET (outcome variable).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split the data float/numeric/categorical when we visualized to help us hone in on differences, and to identify anomalies.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2222685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2222685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2222685a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2222685a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good news is we had little to worry about regarding multicollinearity. The bad news is that we couldn’t easily identify features that were most / least correlated with TARGET.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2222685a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2222685a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original Kaggle competition dataset came with a training dataset and a test dataset without labels.  Because the latter is practically useless to us since we do not know the correct labels, we need to segment the dataset ourselves.  We chose 80-10-10 because we felt that the data set was sufficiently large to give random-sample like results on the test dataset by only allocating 10% of the total observations,  taking out an equal amount </a:t>
            </a:r>
            <a:r>
              <a:rPr lang="en"/>
              <a:t>for the dev set and </a:t>
            </a:r>
            <a:r>
              <a:rPr lang="en"/>
              <a:t>leaving us 80% of the observations for training.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581220e51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581220e51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tried multiple different preprocessing pipelines and ultimately settled on a minmax scaler and iterpative imputation for numerical values and simply filling missing categoricals with ‘missing’ before doing a one-hot encoding.  Iterative Imputer works through the columns with missing values in order of the most missing values to the least missing values and estimates the missing value based on the values of the 30 nearest features.  The algorithm can take quite a while to run based on the compute available.  On Colab it took 40+ minutes.  On an AMD 3800X CPU it took about 15 minutes.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kaggle.com/c/home-credit-default-risk/overview"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hyperlink" Target="https://www.kaggle.com/willkoehrsen/start-here-a-gentle-introduction" TargetMode="External"/><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598100" y="4649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200"/>
              <a:t>Predicting Home Loan Borrower Default</a:t>
            </a:r>
            <a:endParaRPr sz="3200"/>
          </a:p>
        </p:txBody>
      </p:sp>
      <p:sp>
        <p:nvSpPr>
          <p:cNvPr id="278" name="Google Shape;278;p13"/>
          <p:cNvSpPr txBox="1"/>
          <p:nvPr>
            <p:ph idx="1" type="subTitle"/>
          </p:nvPr>
        </p:nvSpPr>
        <p:spPr>
          <a:xfrm>
            <a:off x="598100" y="1851719"/>
            <a:ext cx="8222100" cy="110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Final Project / Kaggle </a:t>
            </a:r>
            <a:r>
              <a:rPr lang="en"/>
              <a:t>Competition</a:t>
            </a:r>
            <a:endParaRPr/>
          </a:p>
          <a:p>
            <a:pPr indent="0" lvl="0" marL="0" rtl="0" algn="l">
              <a:spcBef>
                <a:spcPts val="0"/>
              </a:spcBef>
              <a:spcAft>
                <a:spcPts val="0"/>
              </a:spcAft>
              <a:buNone/>
            </a:pPr>
            <a:r>
              <a:rPr lang="en"/>
              <a:t>George Jiang, Kineret Stanley and John Woolley</a:t>
            </a:r>
            <a:endParaRPr/>
          </a:p>
          <a:p>
            <a:pPr indent="0" lvl="0" marL="0" rtl="0" algn="l">
              <a:spcBef>
                <a:spcPts val="0"/>
              </a:spcBef>
              <a:spcAft>
                <a:spcPts val="0"/>
              </a:spcAft>
              <a:buNone/>
            </a:pPr>
            <a:r>
              <a:rPr lang="en"/>
              <a:t>W207 - Applied Machine Learning as taught by Uri Schonfeld</a:t>
            </a:r>
            <a:endParaRPr/>
          </a:p>
          <a:p>
            <a:pPr indent="0" lvl="0" marL="0" rtl="0" algn="l">
              <a:spcBef>
                <a:spcPts val="0"/>
              </a:spcBef>
              <a:spcAft>
                <a:spcPts val="0"/>
              </a:spcAft>
              <a:buNone/>
            </a:pPr>
            <a:r>
              <a:rPr lang="en"/>
              <a:t>University of California, Berkeley - Masters in Data Science Program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Evaluating Model Performance: AUC</a:t>
            </a:r>
            <a:endParaRPr/>
          </a:p>
        </p:txBody>
      </p:sp>
      <p:sp>
        <p:nvSpPr>
          <p:cNvPr id="341" name="Google Shape;341;p22"/>
          <p:cNvSpPr txBox="1"/>
          <p:nvPr>
            <p:ph idx="1" type="body"/>
          </p:nvPr>
        </p:nvSpPr>
        <p:spPr>
          <a:xfrm>
            <a:off x="336075" y="1738429"/>
            <a:ext cx="4847100" cy="325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our single-metric of performance we chose AUC</a:t>
            </a:r>
            <a:endParaRPr/>
          </a:p>
          <a:p>
            <a:pPr indent="-311150" lvl="0" marL="457200" rtl="0" algn="l">
              <a:spcBef>
                <a:spcPts val="1200"/>
              </a:spcBef>
              <a:spcAft>
                <a:spcPts val="0"/>
              </a:spcAft>
              <a:buSzPts val="1300"/>
              <a:buChar char="-"/>
            </a:pPr>
            <a:r>
              <a:rPr lang="en"/>
              <a:t>Area under the Receiver Operator Characteristic curve</a:t>
            </a:r>
            <a:endParaRPr/>
          </a:p>
          <a:p>
            <a:pPr indent="-311150" lvl="0" marL="457200" rtl="0" algn="l">
              <a:spcBef>
                <a:spcPts val="0"/>
              </a:spcBef>
              <a:spcAft>
                <a:spcPts val="0"/>
              </a:spcAft>
              <a:buSzPts val="1300"/>
              <a:buChar char="-"/>
            </a:pPr>
            <a:r>
              <a:rPr lang="en"/>
              <a:t>ROC Curve:</a:t>
            </a:r>
            <a:endParaRPr/>
          </a:p>
          <a:p>
            <a:pPr indent="-298450" lvl="1" marL="914400" rtl="0" algn="l">
              <a:spcBef>
                <a:spcPts val="0"/>
              </a:spcBef>
              <a:spcAft>
                <a:spcPts val="0"/>
              </a:spcAft>
              <a:buSzPts val="1100"/>
              <a:buChar char="-"/>
            </a:pPr>
            <a:r>
              <a:rPr lang="en"/>
              <a:t>Vertical: True Positive Rate (Sensitivity)</a:t>
            </a:r>
            <a:endParaRPr/>
          </a:p>
          <a:p>
            <a:pPr indent="-298450" lvl="1" marL="914400" rtl="0" algn="l">
              <a:spcBef>
                <a:spcPts val="0"/>
              </a:spcBef>
              <a:spcAft>
                <a:spcPts val="0"/>
              </a:spcAft>
              <a:buSzPts val="1100"/>
              <a:buChar char="-"/>
            </a:pPr>
            <a:r>
              <a:rPr lang="en"/>
              <a:t>Horizontal: False Positive Rate (1 - Specificity)</a:t>
            </a:r>
            <a:endParaRPr/>
          </a:p>
          <a:p>
            <a:pPr indent="-298450" lvl="1" marL="914400" rtl="0" algn="l">
              <a:spcBef>
                <a:spcPts val="0"/>
              </a:spcBef>
              <a:spcAft>
                <a:spcPts val="0"/>
              </a:spcAft>
              <a:buSzPts val="1100"/>
              <a:buChar char="-"/>
            </a:pPr>
            <a:r>
              <a:rPr lang="en"/>
              <a:t>Evaluated at various probability thresholds</a:t>
            </a:r>
            <a:endParaRPr/>
          </a:p>
          <a:p>
            <a:pPr indent="-311150" lvl="0" marL="457200" rtl="0" algn="l">
              <a:spcBef>
                <a:spcPts val="0"/>
              </a:spcBef>
              <a:spcAft>
                <a:spcPts val="0"/>
              </a:spcAft>
              <a:buSzPts val="1300"/>
              <a:buChar char="-"/>
            </a:pPr>
            <a:r>
              <a:rPr lang="en"/>
              <a:t>This metric is therefore insensitive to the probability threshold and a good summary metric of goodness-of-fit</a:t>
            </a:r>
            <a:endParaRPr/>
          </a:p>
          <a:p>
            <a:pPr indent="-311150" lvl="0" marL="457200" rtl="0" algn="l">
              <a:spcBef>
                <a:spcPts val="0"/>
              </a:spcBef>
              <a:spcAft>
                <a:spcPts val="0"/>
              </a:spcAft>
              <a:buSzPts val="1300"/>
              <a:buChar char="-"/>
            </a:pPr>
            <a:r>
              <a:rPr lang="en"/>
              <a:t>Unbiased: Bank might prefer recall, but Consumers might prefer precision</a:t>
            </a:r>
            <a:endParaRPr/>
          </a:p>
          <a:p>
            <a:pPr indent="-311150" lvl="0" marL="457200" rtl="0" algn="l">
              <a:spcBef>
                <a:spcPts val="0"/>
              </a:spcBef>
              <a:spcAft>
                <a:spcPts val="0"/>
              </a:spcAft>
              <a:buSzPts val="1300"/>
              <a:buChar char="-"/>
            </a:pPr>
            <a:r>
              <a:rPr lang="en"/>
              <a:t>Also the metric chosen by the Kaggle competition</a:t>
            </a:r>
            <a:endParaRPr/>
          </a:p>
          <a:p>
            <a:pPr indent="0" lvl="0" marL="457200" rtl="0" algn="l">
              <a:spcBef>
                <a:spcPts val="1200"/>
              </a:spcBef>
              <a:spcAft>
                <a:spcPts val="1200"/>
              </a:spcAft>
              <a:buNone/>
            </a:pPr>
            <a:r>
              <a:t/>
            </a:r>
            <a:endParaRPr/>
          </a:p>
        </p:txBody>
      </p:sp>
      <p:pic>
        <p:nvPicPr>
          <p:cNvPr id="342" name="Google Shape;342;p22"/>
          <p:cNvPicPr preferRelativeResize="0"/>
          <p:nvPr/>
        </p:nvPicPr>
        <p:blipFill>
          <a:blip r:embed="rId3">
            <a:alphaModFix/>
          </a:blip>
          <a:stretch>
            <a:fillRect/>
          </a:stretch>
        </p:blipFill>
        <p:spPr>
          <a:xfrm>
            <a:off x="5111100" y="1909063"/>
            <a:ext cx="3429000" cy="220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of Baseline Selection on Limited Training Set</a:t>
            </a:r>
            <a:endParaRPr/>
          </a:p>
        </p:txBody>
      </p:sp>
      <p:pic>
        <p:nvPicPr>
          <p:cNvPr id="348" name="Google Shape;348;p23"/>
          <p:cNvPicPr preferRelativeResize="0"/>
          <p:nvPr/>
        </p:nvPicPr>
        <p:blipFill rotWithShape="1">
          <a:blip r:embed="rId3">
            <a:alphaModFix/>
          </a:blip>
          <a:srcRect b="0" l="0" r="67895" t="81679"/>
          <a:stretch/>
        </p:blipFill>
        <p:spPr>
          <a:xfrm>
            <a:off x="3375525" y="1959854"/>
            <a:ext cx="5622999" cy="1930196"/>
          </a:xfrm>
          <a:prstGeom prst="rect">
            <a:avLst/>
          </a:prstGeom>
          <a:noFill/>
          <a:ln>
            <a:noFill/>
          </a:ln>
        </p:spPr>
      </p:pic>
      <p:sp>
        <p:nvSpPr>
          <p:cNvPr id="349" name="Google Shape;349;p23"/>
          <p:cNvSpPr txBox="1"/>
          <p:nvPr/>
        </p:nvSpPr>
        <p:spPr>
          <a:xfrm>
            <a:off x="311000" y="1650288"/>
            <a:ext cx="2978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When we were building our baseline model for the original submission, we started with a small (10k nobs) randomly selected mini training set so that we could iterate more quickly.</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We found that with this small data set, Logistic Regression had the best AUC followed by RF.</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We never used the mini training data set again.</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Baseline Model: Logistic Regression</a:t>
            </a:r>
            <a:endParaRPr/>
          </a:p>
        </p:txBody>
      </p:sp>
      <p:pic>
        <p:nvPicPr>
          <p:cNvPr id="355" name="Google Shape;355;p24"/>
          <p:cNvPicPr preferRelativeResize="0"/>
          <p:nvPr/>
        </p:nvPicPr>
        <p:blipFill>
          <a:blip r:embed="rId3">
            <a:alphaModFix/>
          </a:blip>
          <a:stretch>
            <a:fillRect/>
          </a:stretch>
        </p:blipFill>
        <p:spPr>
          <a:xfrm>
            <a:off x="5271700" y="1095925"/>
            <a:ext cx="3477400" cy="2564350"/>
          </a:xfrm>
          <a:prstGeom prst="rect">
            <a:avLst/>
          </a:prstGeom>
          <a:noFill/>
          <a:ln>
            <a:noFill/>
          </a:ln>
        </p:spPr>
      </p:pic>
      <p:pic>
        <p:nvPicPr>
          <p:cNvPr id="356" name="Google Shape;356;p24"/>
          <p:cNvPicPr preferRelativeResize="0"/>
          <p:nvPr/>
        </p:nvPicPr>
        <p:blipFill>
          <a:blip r:embed="rId4">
            <a:alphaModFix/>
          </a:blip>
          <a:stretch>
            <a:fillRect/>
          </a:stretch>
        </p:blipFill>
        <p:spPr>
          <a:xfrm>
            <a:off x="1051861" y="3272225"/>
            <a:ext cx="3817177" cy="1908600"/>
          </a:xfrm>
          <a:prstGeom prst="rect">
            <a:avLst/>
          </a:prstGeom>
          <a:noFill/>
          <a:ln>
            <a:noFill/>
          </a:ln>
        </p:spPr>
      </p:pic>
      <p:sp>
        <p:nvSpPr>
          <p:cNvPr id="357" name="Google Shape;357;p24"/>
          <p:cNvSpPr txBox="1"/>
          <p:nvPr/>
        </p:nvSpPr>
        <p:spPr>
          <a:xfrm>
            <a:off x="1208125" y="1095925"/>
            <a:ext cx="3756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We chose to build on LR as our baseline: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Performed best relative to other classifiers in our original CV run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Relatively quick to train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Very easily interpretable (compared to some other algorithms)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Often used for binary classification successfully</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“Sanity check” other model results against a well-known model.</a:t>
            </a:r>
            <a:endParaRPr>
              <a:latin typeface="Nunito"/>
              <a:ea typeface="Nunito"/>
              <a:cs typeface="Nunito"/>
              <a:sym typeface="Nunito"/>
            </a:endParaRPr>
          </a:p>
        </p:txBody>
      </p:sp>
      <p:sp>
        <p:nvSpPr>
          <p:cNvPr id="358" name="Google Shape;358;p24"/>
          <p:cNvSpPr txBox="1"/>
          <p:nvPr/>
        </p:nvSpPr>
        <p:spPr>
          <a:xfrm>
            <a:off x="5191350" y="3624375"/>
            <a:ext cx="355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Dev AUC on application_train data: 0.7545</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Challenger </a:t>
            </a:r>
            <a:r>
              <a:rPr lang="en"/>
              <a:t>Models: Random Forest and LightGBM</a:t>
            </a:r>
            <a:endParaRPr/>
          </a:p>
        </p:txBody>
      </p:sp>
      <p:sp>
        <p:nvSpPr>
          <p:cNvPr id="364" name="Google Shape;364;p25"/>
          <p:cNvSpPr txBox="1"/>
          <p:nvPr>
            <p:ph idx="1" type="body"/>
          </p:nvPr>
        </p:nvSpPr>
        <p:spPr>
          <a:xfrm>
            <a:off x="275100" y="1597875"/>
            <a:ext cx="3373200" cy="33663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Random Forest (RF): </a:t>
            </a:r>
            <a:endParaRPr/>
          </a:p>
          <a:p>
            <a:pPr indent="-292576" lvl="0" marL="457200" rtl="0" algn="l">
              <a:spcBef>
                <a:spcPts val="1200"/>
              </a:spcBef>
              <a:spcAft>
                <a:spcPts val="0"/>
              </a:spcAft>
              <a:buSzPct val="100000"/>
              <a:buChar char="-"/>
            </a:pPr>
            <a:r>
              <a:rPr lang="en"/>
              <a:t>An ensemble of randomized decision trees</a:t>
            </a:r>
            <a:endParaRPr/>
          </a:p>
          <a:p>
            <a:pPr indent="-292576" lvl="0" marL="457200" rtl="0" algn="l">
              <a:spcBef>
                <a:spcPts val="0"/>
              </a:spcBef>
              <a:spcAft>
                <a:spcPts val="0"/>
              </a:spcAft>
              <a:buSzPct val="100000"/>
              <a:buChar char="-"/>
            </a:pPr>
            <a:r>
              <a:rPr lang="en"/>
              <a:t>Allows different constructions of the decision tree model to achieve a more generalized fit</a:t>
            </a:r>
            <a:endParaRPr/>
          </a:p>
          <a:p>
            <a:pPr indent="-292576" lvl="0" marL="457200" rtl="0" algn="l">
              <a:spcBef>
                <a:spcPts val="0"/>
              </a:spcBef>
              <a:spcAft>
                <a:spcPts val="0"/>
              </a:spcAft>
              <a:buSzPct val="100000"/>
              <a:buChar char="-"/>
            </a:pPr>
            <a:r>
              <a:rPr lang="en"/>
              <a:t>Can take a long time to train depending on hyperparameters</a:t>
            </a:r>
            <a:endParaRPr/>
          </a:p>
          <a:p>
            <a:pPr indent="-292576" lvl="0" marL="457200" rtl="0" algn="l">
              <a:spcBef>
                <a:spcPts val="0"/>
              </a:spcBef>
              <a:spcAft>
                <a:spcPts val="0"/>
              </a:spcAft>
              <a:buSzPct val="100000"/>
              <a:buChar char="-"/>
            </a:pPr>
            <a:r>
              <a:rPr lang="en"/>
              <a:t>Dev AUC: </a:t>
            </a:r>
            <a:r>
              <a:rPr lang="en" sz="1050">
                <a:solidFill>
                  <a:srgbClr val="000000"/>
                </a:solidFill>
                <a:highlight>
                  <a:srgbClr val="FFFFFF"/>
                </a:highlight>
                <a:latin typeface="Arial"/>
                <a:ea typeface="Arial"/>
                <a:cs typeface="Arial"/>
                <a:sym typeface="Arial"/>
              </a:rPr>
              <a:t>0.7124</a:t>
            </a:r>
            <a:endParaRPr/>
          </a:p>
          <a:p>
            <a:pPr indent="0" lvl="0" marL="0" rtl="0" algn="l">
              <a:spcBef>
                <a:spcPts val="1200"/>
              </a:spcBef>
              <a:spcAft>
                <a:spcPts val="0"/>
              </a:spcAft>
              <a:buNone/>
            </a:pPr>
            <a:r>
              <a:rPr lang="en"/>
              <a:t>Light Gradient Boosted Machine (LGBM):</a:t>
            </a:r>
            <a:endParaRPr/>
          </a:p>
          <a:p>
            <a:pPr indent="-292576" lvl="0" marL="457200" rtl="0" algn="l">
              <a:spcBef>
                <a:spcPts val="1200"/>
              </a:spcBef>
              <a:spcAft>
                <a:spcPts val="0"/>
              </a:spcAft>
              <a:buSzPct val="100000"/>
              <a:buChar char="-"/>
            </a:pPr>
            <a:r>
              <a:rPr lang="en"/>
              <a:t>Also an ensemble of decision trees based on GBDT (gradient boosted decision trees)</a:t>
            </a:r>
            <a:endParaRPr/>
          </a:p>
          <a:p>
            <a:pPr indent="-292576" lvl="0" marL="457200" rtl="0" algn="l">
              <a:spcBef>
                <a:spcPts val="0"/>
              </a:spcBef>
              <a:spcAft>
                <a:spcPts val="0"/>
              </a:spcAft>
              <a:buSzPct val="113043"/>
              <a:buChar char="-"/>
            </a:pPr>
            <a:r>
              <a:rPr lang="en"/>
              <a:t>Introduces GOSS (</a:t>
            </a:r>
            <a:r>
              <a:rPr lang="en" sz="1150">
                <a:solidFill>
                  <a:srgbClr val="555555"/>
                </a:solidFill>
                <a:highlight>
                  <a:srgbClr val="FFFFFF"/>
                </a:highlight>
                <a:latin typeface="Arial"/>
                <a:ea typeface="Arial"/>
                <a:cs typeface="Arial"/>
                <a:sym typeface="Arial"/>
              </a:rPr>
              <a:t>Gradient-based One-Side Sampling) and EFB (Exclusive Feature Bundling)</a:t>
            </a:r>
            <a:endParaRPr sz="1150">
              <a:solidFill>
                <a:srgbClr val="555555"/>
              </a:solidFill>
              <a:highlight>
                <a:srgbClr val="FFFFFF"/>
              </a:highlight>
              <a:latin typeface="Arial"/>
              <a:ea typeface="Arial"/>
              <a:cs typeface="Arial"/>
              <a:sym typeface="Arial"/>
            </a:endParaRPr>
          </a:p>
          <a:p>
            <a:pPr indent="-285194" lvl="0" marL="457200" rtl="0" algn="l">
              <a:spcBef>
                <a:spcPts val="0"/>
              </a:spcBef>
              <a:spcAft>
                <a:spcPts val="0"/>
              </a:spcAft>
              <a:buClr>
                <a:srgbClr val="555555"/>
              </a:buClr>
              <a:buSzPct val="100000"/>
              <a:buFont typeface="Arial"/>
              <a:buChar char="-"/>
            </a:pPr>
            <a:r>
              <a:rPr lang="en" sz="1150">
                <a:solidFill>
                  <a:srgbClr val="555555"/>
                </a:solidFill>
                <a:highlight>
                  <a:srgbClr val="FFFFFF"/>
                </a:highlight>
                <a:latin typeface="Arial"/>
                <a:ea typeface="Arial"/>
                <a:cs typeface="Arial"/>
                <a:sym typeface="Arial"/>
              </a:rPr>
              <a:t>GOSS drops examples with small contributions to the cost gradient</a:t>
            </a:r>
            <a:endParaRPr sz="1150">
              <a:solidFill>
                <a:srgbClr val="555555"/>
              </a:solidFill>
              <a:highlight>
                <a:srgbClr val="FFFFFF"/>
              </a:highlight>
              <a:latin typeface="Arial"/>
              <a:ea typeface="Arial"/>
              <a:cs typeface="Arial"/>
              <a:sym typeface="Arial"/>
            </a:endParaRPr>
          </a:p>
          <a:p>
            <a:pPr indent="-285194" lvl="0" marL="457200" rtl="0" algn="l">
              <a:spcBef>
                <a:spcPts val="0"/>
              </a:spcBef>
              <a:spcAft>
                <a:spcPts val="0"/>
              </a:spcAft>
              <a:buClr>
                <a:srgbClr val="555555"/>
              </a:buClr>
              <a:buSzPct val="100000"/>
              <a:buFont typeface="Arial"/>
              <a:buChar char="-"/>
            </a:pPr>
            <a:r>
              <a:rPr lang="en" sz="1150">
                <a:solidFill>
                  <a:srgbClr val="555555"/>
                </a:solidFill>
                <a:highlight>
                  <a:srgbClr val="FFFFFF"/>
                </a:highlight>
                <a:latin typeface="Arial"/>
                <a:ea typeface="Arial"/>
                <a:cs typeface="Arial"/>
                <a:sym typeface="Arial"/>
              </a:rPr>
              <a:t>EFB bundles mutually </a:t>
            </a:r>
            <a:r>
              <a:rPr lang="en" sz="1150">
                <a:solidFill>
                  <a:srgbClr val="555555"/>
                </a:solidFill>
                <a:highlight>
                  <a:srgbClr val="FFFFFF"/>
                </a:highlight>
                <a:latin typeface="Arial"/>
                <a:ea typeface="Arial"/>
                <a:cs typeface="Arial"/>
                <a:sym typeface="Arial"/>
              </a:rPr>
              <a:t>exclusive</a:t>
            </a:r>
            <a:r>
              <a:rPr lang="en" sz="1150">
                <a:solidFill>
                  <a:srgbClr val="555555"/>
                </a:solidFill>
                <a:highlight>
                  <a:srgbClr val="FFFFFF"/>
                </a:highlight>
                <a:latin typeface="Arial"/>
                <a:ea typeface="Arial"/>
                <a:cs typeface="Arial"/>
                <a:sym typeface="Arial"/>
              </a:rPr>
              <a:t> features (think one-hot encoding) that makes training more efficient.</a:t>
            </a:r>
            <a:endParaRPr sz="1150">
              <a:solidFill>
                <a:srgbClr val="555555"/>
              </a:solidFill>
              <a:highlight>
                <a:srgbClr val="FFFFFF"/>
              </a:highlight>
              <a:latin typeface="Arial"/>
              <a:ea typeface="Arial"/>
              <a:cs typeface="Arial"/>
              <a:sym typeface="Arial"/>
            </a:endParaRPr>
          </a:p>
          <a:p>
            <a:pPr indent="-285194" lvl="0" marL="457200" rtl="0" algn="l">
              <a:spcBef>
                <a:spcPts val="0"/>
              </a:spcBef>
              <a:spcAft>
                <a:spcPts val="0"/>
              </a:spcAft>
              <a:buClr>
                <a:srgbClr val="555555"/>
              </a:buClr>
              <a:buSzPct val="100000"/>
              <a:buFont typeface="Arial"/>
              <a:buChar char="-"/>
            </a:pPr>
            <a:r>
              <a:rPr lang="en" sz="1150">
                <a:solidFill>
                  <a:srgbClr val="555555"/>
                </a:solidFill>
                <a:highlight>
                  <a:srgbClr val="FFFFFF"/>
                </a:highlight>
                <a:latin typeface="Arial"/>
                <a:ea typeface="Arial"/>
                <a:cs typeface="Arial"/>
                <a:sym typeface="Arial"/>
              </a:rPr>
              <a:t>DEV AUC:</a:t>
            </a:r>
            <a:r>
              <a:rPr lang="en" sz="1050">
                <a:solidFill>
                  <a:srgbClr val="000000"/>
                </a:solidFill>
                <a:highlight>
                  <a:srgbClr val="FFFFFF"/>
                </a:highlight>
                <a:latin typeface="Arial"/>
                <a:ea typeface="Arial"/>
                <a:cs typeface="Arial"/>
                <a:sym typeface="Arial"/>
              </a:rPr>
              <a:t>0.7608</a:t>
            </a:r>
            <a:endParaRPr sz="1150">
              <a:solidFill>
                <a:srgbClr val="555555"/>
              </a:solidFill>
              <a:highlight>
                <a:srgbClr val="FFFFFF"/>
              </a:highlight>
              <a:latin typeface="Arial"/>
              <a:ea typeface="Arial"/>
              <a:cs typeface="Arial"/>
              <a:sym typeface="Arial"/>
            </a:endParaRPr>
          </a:p>
        </p:txBody>
      </p:sp>
      <p:pic>
        <p:nvPicPr>
          <p:cNvPr id="365" name="Google Shape;365;p25"/>
          <p:cNvPicPr preferRelativeResize="0"/>
          <p:nvPr/>
        </p:nvPicPr>
        <p:blipFill>
          <a:blip r:embed="rId3">
            <a:alphaModFix/>
          </a:blip>
          <a:stretch>
            <a:fillRect/>
          </a:stretch>
        </p:blipFill>
        <p:spPr>
          <a:xfrm>
            <a:off x="4572000" y="1235900"/>
            <a:ext cx="3492975" cy="2328650"/>
          </a:xfrm>
          <a:prstGeom prst="rect">
            <a:avLst/>
          </a:prstGeom>
          <a:noFill/>
          <a:ln>
            <a:noFill/>
          </a:ln>
        </p:spPr>
      </p:pic>
      <p:pic>
        <p:nvPicPr>
          <p:cNvPr id="366" name="Google Shape;366;p25"/>
          <p:cNvPicPr preferRelativeResize="0"/>
          <p:nvPr/>
        </p:nvPicPr>
        <p:blipFill>
          <a:blip r:embed="rId4">
            <a:alphaModFix/>
          </a:blip>
          <a:stretch>
            <a:fillRect/>
          </a:stretch>
        </p:blipFill>
        <p:spPr>
          <a:xfrm>
            <a:off x="4337229" y="3564550"/>
            <a:ext cx="4087496" cy="157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a:t>
            </a:r>
            <a:r>
              <a:rPr lang="en"/>
              <a:t> 1: Added Data/Feature Engineering</a:t>
            </a:r>
            <a:endParaRPr/>
          </a:p>
        </p:txBody>
      </p:sp>
      <p:sp>
        <p:nvSpPr>
          <p:cNvPr id="372" name="Google Shape;372;p26"/>
          <p:cNvSpPr txBox="1"/>
          <p:nvPr>
            <p:ph idx="1" type="body"/>
          </p:nvPr>
        </p:nvSpPr>
        <p:spPr>
          <a:xfrm>
            <a:off x="892975" y="1249475"/>
            <a:ext cx="7574400" cy="3691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Domain Knowledge:</a:t>
            </a:r>
            <a:endParaRPr b="1"/>
          </a:p>
          <a:p>
            <a:pPr indent="-292576" lvl="0" marL="457200" rtl="0" algn="l">
              <a:spcBef>
                <a:spcPts val="1200"/>
              </a:spcBef>
              <a:spcAft>
                <a:spcPts val="0"/>
              </a:spcAft>
              <a:buSzPct val="100000"/>
              <a:buChar char="-"/>
            </a:pPr>
            <a:r>
              <a:rPr lang="en"/>
              <a:t>debt to income ratio, debt to credit ratio</a:t>
            </a:r>
            <a:endParaRPr/>
          </a:p>
          <a:p>
            <a:pPr indent="0" lvl="0" marL="0" rtl="0" algn="l">
              <a:spcBef>
                <a:spcPts val="1200"/>
              </a:spcBef>
              <a:spcAft>
                <a:spcPts val="0"/>
              </a:spcAft>
              <a:buNone/>
            </a:pPr>
            <a:r>
              <a:rPr b="1" lang="en"/>
              <a:t>Min, Max, Mean:</a:t>
            </a:r>
            <a:endParaRPr b="1"/>
          </a:p>
          <a:p>
            <a:pPr indent="-292576" lvl="0" marL="457200" rtl="0" algn="l">
              <a:spcBef>
                <a:spcPts val="1200"/>
              </a:spcBef>
              <a:spcAft>
                <a:spcPts val="0"/>
              </a:spcAft>
              <a:buSzPct val="100000"/>
              <a:buChar char="-"/>
            </a:pPr>
            <a:r>
              <a:rPr lang="en"/>
              <a:t>min payment, max payment, average payment</a:t>
            </a:r>
            <a:endParaRPr/>
          </a:p>
          <a:p>
            <a:pPr indent="0" lvl="0" marL="0" rtl="0" algn="l">
              <a:spcBef>
                <a:spcPts val="1200"/>
              </a:spcBef>
              <a:spcAft>
                <a:spcPts val="0"/>
              </a:spcAft>
              <a:buNone/>
            </a:pPr>
            <a:r>
              <a:rPr b="1" lang="en"/>
              <a:t>Ratios:</a:t>
            </a:r>
            <a:endParaRPr b="1"/>
          </a:p>
          <a:p>
            <a:pPr indent="-292576" lvl="0" marL="457200" rtl="0" algn="l">
              <a:spcBef>
                <a:spcPts val="1200"/>
              </a:spcBef>
              <a:spcAft>
                <a:spcPts val="0"/>
              </a:spcAft>
              <a:buSzPct val="100000"/>
              <a:buChar char="-"/>
            </a:pPr>
            <a:r>
              <a:rPr lang="en"/>
              <a:t>total payment divide by debt,</a:t>
            </a:r>
            <a:endParaRPr/>
          </a:p>
          <a:p>
            <a:pPr indent="0" lvl="0" marL="0" rtl="0" algn="l">
              <a:spcBef>
                <a:spcPts val="1200"/>
              </a:spcBef>
              <a:spcAft>
                <a:spcPts val="0"/>
              </a:spcAft>
              <a:buNone/>
            </a:pPr>
            <a:r>
              <a:rPr b="1" lang="en"/>
              <a:t>Interaction and Polynomials:</a:t>
            </a:r>
            <a:endParaRPr b="1"/>
          </a:p>
          <a:p>
            <a:pPr indent="-292576" lvl="0" marL="457200" rtl="0" algn="l">
              <a:spcBef>
                <a:spcPts val="1200"/>
              </a:spcBef>
              <a:spcAft>
                <a:spcPts val="0"/>
              </a:spcAft>
              <a:buSzPct val="100000"/>
              <a:buChar char="-"/>
            </a:pPr>
            <a:r>
              <a:rPr lang="en"/>
              <a:t>age^2</a:t>
            </a:r>
            <a:endParaRPr/>
          </a:p>
          <a:p>
            <a:pPr indent="0" lvl="0" marL="0" rtl="0" algn="l">
              <a:spcBef>
                <a:spcPts val="1200"/>
              </a:spcBef>
              <a:spcAft>
                <a:spcPts val="0"/>
              </a:spcAft>
              <a:buNone/>
            </a:pPr>
            <a:r>
              <a:rPr b="1" lang="en"/>
              <a:t>Fix Incorrect Values: </a:t>
            </a:r>
            <a:endParaRPr b="1"/>
          </a:p>
          <a:p>
            <a:pPr indent="-292576" lvl="0" marL="457200" rtl="0" algn="l">
              <a:spcBef>
                <a:spcPts val="1200"/>
              </a:spcBef>
              <a:spcAft>
                <a:spcPts val="0"/>
              </a:spcAft>
              <a:buSzPct val="100000"/>
              <a:buChar char="-"/>
            </a:pPr>
            <a:r>
              <a:rPr lang="en"/>
              <a:t>Set incorrect values to 0 or missing </a:t>
            </a:r>
            <a:endParaRPr/>
          </a:p>
          <a:p>
            <a:pPr indent="0" lvl="0" marL="0" rtl="0" algn="l">
              <a:spcBef>
                <a:spcPts val="1200"/>
              </a:spcBef>
              <a:spcAft>
                <a:spcPts val="0"/>
              </a:spcAft>
              <a:buNone/>
            </a:pPr>
            <a:r>
              <a:rPr b="1" lang="en"/>
              <a:t>Flag Anomalies: </a:t>
            </a:r>
            <a:endParaRPr b="1"/>
          </a:p>
          <a:p>
            <a:pPr indent="-292576" lvl="0" marL="457200" rtl="0" algn="l">
              <a:spcBef>
                <a:spcPts val="1200"/>
              </a:spcBef>
              <a:spcAft>
                <a:spcPts val="0"/>
              </a:spcAft>
              <a:buSzPct val="100000"/>
              <a:buChar char="-"/>
            </a:pPr>
            <a:r>
              <a:rPr lang="en"/>
              <a:t>Flag suspicious accounts i.e. missing income.  </a:t>
            </a:r>
            <a:endParaRPr/>
          </a:p>
        </p:txBody>
      </p:sp>
      <p:pic>
        <p:nvPicPr>
          <p:cNvPr id="373" name="Google Shape;373;p26"/>
          <p:cNvPicPr preferRelativeResize="0"/>
          <p:nvPr/>
        </p:nvPicPr>
        <p:blipFill>
          <a:blip r:embed="rId3">
            <a:alphaModFix/>
          </a:blip>
          <a:stretch>
            <a:fillRect/>
          </a:stretch>
        </p:blipFill>
        <p:spPr>
          <a:xfrm>
            <a:off x="6379175" y="1249475"/>
            <a:ext cx="661275" cy="661275"/>
          </a:xfrm>
          <a:prstGeom prst="rect">
            <a:avLst/>
          </a:prstGeom>
          <a:noFill/>
          <a:ln>
            <a:noFill/>
          </a:ln>
        </p:spPr>
      </p:pic>
      <p:pic>
        <p:nvPicPr>
          <p:cNvPr id="374" name="Google Shape;374;p26"/>
          <p:cNvPicPr preferRelativeResize="0"/>
          <p:nvPr/>
        </p:nvPicPr>
        <p:blipFill>
          <a:blip r:embed="rId3">
            <a:alphaModFix/>
          </a:blip>
          <a:stretch>
            <a:fillRect/>
          </a:stretch>
        </p:blipFill>
        <p:spPr>
          <a:xfrm>
            <a:off x="6379175" y="4206913"/>
            <a:ext cx="661275" cy="661275"/>
          </a:xfrm>
          <a:prstGeom prst="rect">
            <a:avLst/>
          </a:prstGeom>
          <a:noFill/>
          <a:ln>
            <a:noFill/>
          </a:ln>
        </p:spPr>
      </p:pic>
      <p:pic>
        <p:nvPicPr>
          <p:cNvPr id="375" name="Google Shape;375;p26"/>
          <p:cNvPicPr preferRelativeResize="0"/>
          <p:nvPr/>
        </p:nvPicPr>
        <p:blipFill>
          <a:blip r:embed="rId3">
            <a:alphaModFix/>
          </a:blip>
          <a:stretch>
            <a:fillRect/>
          </a:stretch>
        </p:blipFill>
        <p:spPr>
          <a:xfrm>
            <a:off x="6379175" y="3545638"/>
            <a:ext cx="661275" cy="66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2: Balance Classes</a:t>
            </a:r>
            <a:endParaRPr/>
          </a:p>
        </p:txBody>
      </p:sp>
      <p:sp>
        <p:nvSpPr>
          <p:cNvPr id="381" name="Google Shape;381;p27"/>
          <p:cNvSpPr txBox="1"/>
          <p:nvPr>
            <p:ph idx="1" type="body"/>
          </p:nvPr>
        </p:nvSpPr>
        <p:spPr>
          <a:xfrm>
            <a:off x="892975" y="1249475"/>
            <a:ext cx="7574400" cy="369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Undersampling:</a:t>
            </a:r>
            <a:endParaRPr b="1"/>
          </a:p>
          <a:p>
            <a:pPr indent="-311150" lvl="0" marL="457200" rtl="0" algn="l">
              <a:spcBef>
                <a:spcPts val="1200"/>
              </a:spcBef>
              <a:spcAft>
                <a:spcPts val="0"/>
              </a:spcAft>
              <a:buSzPts val="1300"/>
              <a:buChar char="-"/>
            </a:pPr>
            <a:r>
              <a:rPr lang="en"/>
              <a:t>Randomly remove samples with dominant class. </a:t>
            </a:r>
            <a:endParaRPr/>
          </a:p>
          <a:p>
            <a:pPr indent="0" lvl="0" marL="0" rtl="0" algn="l">
              <a:spcBef>
                <a:spcPts val="1200"/>
              </a:spcBef>
              <a:spcAft>
                <a:spcPts val="0"/>
              </a:spcAft>
              <a:buNone/>
            </a:pPr>
            <a:r>
              <a:rPr b="1" lang="en"/>
              <a:t>Oversampling</a:t>
            </a:r>
            <a:endParaRPr b="1"/>
          </a:p>
          <a:p>
            <a:pPr indent="-311150" lvl="0" marL="457200" rtl="0" algn="l">
              <a:spcBef>
                <a:spcPts val="1200"/>
              </a:spcBef>
              <a:spcAft>
                <a:spcPts val="0"/>
              </a:spcAft>
              <a:buSzPts val="1300"/>
              <a:buChar char="-"/>
            </a:pPr>
            <a:r>
              <a:rPr lang="en"/>
              <a:t>SMOTE</a:t>
            </a:r>
            <a:endParaRPr/>
          </a:p>
          <a:p>
            <a:pPr indent="0" lvl="0" marL="0" rtl="0" algn="l">
              <a:spcBef>
                <a:spcPts val="1200"/>
              </a:spcBef>
              <a:spcAft>
                <a:spcPts val="0"/>
              </a:spcAft>
              <a:buNone/>
            </a:pPr>
            <a:r>
              <a:rPr b="1" lang="en"/>
              <a:t>Class Weights</a:t>
            </a:r>
            <a:endParaRPr b="1"/>
          </a:p>
          <a:p>
            <a:pPr indent="-311150" lvl="0" marL="457200" rtl="0" algn="l">
              <a:spcBef>
                <a:spcPts val="1200"/>
              </a:spcBef>
              <a:spcAft>
                <a:spcPts val="0"/>
              </a:spcAft>
              <a:buSzPts val="1300"/>
              <a:buChar char="-"/>
            </a:pPr>
            <a:r>
              <a:rPr lang="en"/>
              <a:t>Give extra weight to the minority class in the cost function.</a:t>
            </a:r>
            <a:endParaRPr/>
          </a:p>
        </p:txBody>
      </p:sp>
      <p:pic>
        <p:nvPicPr>
          <p:cNvPr id="382" name="Google Shape;382;p27"/>
          <p:cNvPicPr preferRelativeResize="0"/>
          <p:nvPr/>
        </p:nvPicPr>
        <p:blipFill>
          <a:blip r:embed="rId3">
            <a:alphaModFix/>
          </a:blip>
          <a:stretch>
            <a:fillRect/>
          </a:stretch>
        </p:blipFill>
        <p:spPr>
          <a:xfrm>
            <a:off x="6430800" y="2867575"/>
            <a:ext cx="661275" cy="66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3: </a:t>
            </a:r>
            <a:r>
              <a:rPr lang="en"/>
              <a:t>Feature Selection</a:t>
            </a:r>
            <a:endParaRPr/>
          </a:p>
        </p:txBody>
      </p:sp>
      <p:sp>
        <p:nvSpPr>
          <p:cNvPr id="388" name="Google Shape;388;p28"/>
          <p:cNvSpPr txBox="1"/>
          <p:nvPr>
            <p:ph idx="1" type="body"/>
          </p:nvPr>
        </p:nvSpPr>
        <p:spPr>
          <a:xfrm>
            <a:off x="1303800" y="1290800"/>
            <a:ext cx="7574400" cy="369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Coefficient </a:t>
            </a:r>
            <a:r>
              <a:rPr b="1" lang="en"/>
              <a:t>Significance</a:t>
            </a:r>
            <a:endParaRPr b="1"/>
          </a:p>
          <a:p>
            <a:pPr indent="-311150" lvl="0" marL="457200" rtl="0" algn="l">
              <a:spcBef>
                <a:spcPts val="1200"/>
              </a:spcBef>
              <a:spcAft>
                <a:spcPts val="0"/>
              </a:spcAft>
              <a:buSzPts val="1300"/>
              <a:buChar char="-"/>
            </a:pPr>
            <a:r>
              <a:rPr lang="en"/>
              <a:t>L1 </a:t>
            </a:r>
            <a:r>
              <a:rPr lang="en"/>
              <a:t>Penalty</a:t>
            </a:r>
            <a:endParaRPr/>
          </a:p>
          <a:p>
            <a:pPr indent="0" lvl="0" marL="0" rtl="0" algn="l">
              <a:spcBef>
                <a:spcPts val="1200"/>
              </a:spcBef>
              <a:spcAft>
                <a:spcPts val="0"/>
              </a:spcAft>
              <a:buNone/>
            </a:pPr>
            <a:r>
              <a:rPr b="1" lang="en"/>
              <a:t>Information Gain</a:t>
            </a:r>
            <a:endParaRPr b="1"/>
          </a:p>
          <a:p>
            <a:pPr indent="-311150" lvl="0" marL="457200" rtl="0" algn="l">
              <a:spcBef>
                <a:spcPts val="1200"/>
              </a:spcBef>
              <a:spcAft>
                <a:spcPts val="0"/>
              </a:spcAft>
              <a:buSzPts val="1300"/>
              <a:buChar char="-"/>
            </a:pPr>
            <a:r>
              <a:rPr lang="en"/>
              <a:t>Decision Tree</a:t>
            </a:r>
            <a:endParaRPr/>
          </a:p>
          <a:p>
            <a:pPr indent="0" lvl="0" marL="0" rtl="0" algn="l">
              <a:spcBef>
                <a:spcPts val="1200"/>
              </a:spcBef>
              <a:spcAft>
                <a:spcPts val="0"/>
              </a:spcAft>
              <a:buNone/>
            </a:pPr>
            <a:r>
              <a:rPr b="1" lang="en"/>
              <a:t>PCA</a:t>
            </a:r>
            <a:endParaRPr b="1"/>
          </a:p>
          <a:p>
            <a:pPr indent="-311150" lvl="0" marL="457200" rtl="0" algn="l">
              <a:spcBef>
                <a:spcPts val="1200"/>
              </a:spcBef>
              <a:spcAft>
                <a:spcPts val="0"/>
              </a:spcAft>
              <a:buSzPts val="1300"/>
              <a:buChar char="-"/>
            </a:pPr>
            <a:r>
              <a:rPr lang="en"/>
              <a:t>Incremental PCA (for case of large number of features to prevent MemoryError)</a:t>
            </a:r>
            <a:endParaRPr b="1"/>
          </a:p>
          <a:p>
            <a:pPr indent="0" lvl="0" marL="0" rtl="0" algn="l">
              <a:spcBef>
                <a:spcPts val="1200"/>
              </a:spcBef>
              <a:spcAft>
                <a:spcPts val="1200"/>
              </a:spcAft>
              <a:buNone/>
            </a:pPr>
            <a:r>
              <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4: Tweaking Hyper-Parameters</a:t>
            </a:r>
            <a:endParaRPr/>
          </a:p>
        </p:txBody>
      </p:sp>
      <p:sp>
        <p:nvSpPr>
          <p:cNvPr id="394" name="Google Shape;394;p29"/>
          <p:cNvSpPr txBox="1"/>
          <p:nvPr>
            <p:ph idx="1" type="body"/>
          </p:nvPr>
        </p:nvSpPr>
        <p:spPr>
          <a:xfrm>
            <a:off x="892975" y="1249475"/>
            <a:ext cx="7574400" cy="369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Logistic Regression</a:t>
            </a:r>
            <a:r>
              <a:rPr b="1" lang="en"/>
              <a:t>:</a:t>
            </a:r>
            <a:endParaRPr b="1"/>
          </a:p>
          <a:p>
            <a:pPr indent="-311150" lvl="0" marL="457200" rtl="0" algn="l">
              <a:spcBef>
                <a:spcPts val="1200"/>
              </a:spcBef>
              <a:spcAft>
                <a:spcPts val="0"/>
              </a:spcAft>
              <a:buSzPts val="1300"/>
              <a:buChar char="-"/>
            </a:pPr>
            <a:r>
              <a:rPr lang="en"/>
              <a:t>Regularization</a:t>
            </a:r>
            <a:endParaRPr/>
          </a:p>
          <a:p>
            <a:pPr indent="-311150" lvl="0" marL="457200" rtl="0" algn="l">
              <a:spcBef>
                <a:spcPts val="0"/>
              </a:spcBef>
              <a:spcAft>
                <a:spcPts val="0"/>
              </a:spcAft>
              <a:buSzPts val="1300"/>
              <a:buChar char="-"/>
            </a:pPr>
            <a:r>
              <a:rPr lang="en"/>
              <a:t>Class Weight</a:t>
            </a:r>
            <a:endParaRPr/>
          </a:p>
          <a:p>
            <a:pPr indent="0" lvl="0" marL="0" rtl="0" algn="l">
              <a:spcBef>
                <a:spcPts val="1200"/>
              </a:spcBef>
              <a:spcAft>
                <a:spcPts val="0"/>
              </a:spcAft>
              <a:buNone/>
            </a:pPr>
            <a:r>
              <a:rPr b="1" lang="en"/>
              <a:t>Random Forest</a:t>
            </a:r>
            <a:endParaRPr b="1"/>
          </a:p>
          <a:p>
            <a:pPr indent="-311150" lvl="0" marL="457200" rtl="0" algn="l">
              <a:spcBef>
                <a:spcPts val="1200"/>
              </a:spcBef>
              <a:spcAft>
                <a:spcPts val="0"/>
              </a:spcAft>
              <a:buSzPts val="1300"/>
              <a:buChar char="-"/>
            </a:pPr>
            <a:r>
              <a:rPr lang="en"/>
              <a:t># of Trees</a:t>
            </a:r>
            <a:endParaRPr/>
          </a:p>
          <a:p>
            <a:pPr indent="-311150" lvl="0" marL="457200" rtl="0" algn="l">
              <a:spcBef>
                <a:spcPts val="0"/>
              </a:spcBef>
              <a:spcAft>
                <a:spcPts val="0"/>
              </a:spcAft>
              <a:buSzPts val="1300"/>
              <a:buChar char="-"/>
            </a:pPr>
            <a:r>
              <a:rPr lang="en"/>
              <a:t>Min # of Samples Per Leaf</a:t>
            </a:r>
            <a:endParaRPr/>
          </a:p>
          <a:p>
            <a:pPr indent="-311150" lvl="0" marL="457200" rtl="0" algn="l">
              <a:spcBef>
                <a:spcPts val="0"/>
              </a:spcBef>
              <a:spcAft>
                <a:spcPts val="0"/>
              </a:spcAft>
              <a:buSzPts val="1300"/>
              <a:buChar char="-"/>
            </a:pPr>
            <a:r>
              <a:rPr lang="en"/>
              <a:t>Class Weight</a:t>
            </a:r>
            <a:endParaRPr/>
          </a:p>
          <a:p>
            <a:pPr indent="0" lvl="0" marL="0" rtl="0" algn="l">
              <a:spcBef>
                <a:spcPts val="1200"/>
              </a:spcBef>
              <a:spcAft>
                <a:spcPts val="0"/>
              </a:spcAft>
              <a:buNone/>
            </a:pPr>
            <a:r>
              <a:rPr b="1" lang="en"/>
              <a:t>Light GBM</a:t>
            </a:r>
            <a:endParaRPr b="1"/>
          </a:p>
          <a:p>
            <a:pPr indent="-311150" lvl="0" marL="457200" rtl="0" algn="l">
              <a:spcBef>
                <a:spcPts val="1200"/>
              </a:spcBef>
              <a:spcAft>
                <a:spcPts val="0"/>
              </a:spcAft>
              <a:buSzPts val="1300"/>
              <a:buChar char="-"/>
            </a:pPr>
            <a:r>
              <a:rPr lang="en"/>
              <a:t># of Trees</a:t>
            </a:r>
            <a:endParaRPr/>
          </a:p>
          <a:p>
            <a:pPr indent="-311150" lvl="0" marL="457200" rtl="0" algn="l">
              <a:spcBef>
                <a:spcPts val="0"/>
              </a:spcBef>
              <a:spcAft>
                <a:spcPts val="0"/>
              </a:spcAft>
              <a:buSzPts val="1300"/>
              <a:buChar char="-"/>
            </a:pPr>
            <a:r>
              <a:rPr lang="en"/>
              <a:t>Min # of Samples Per Leaf</a:t>
            </a:r>
            <a:endParaRPr/>
          </a:p>
          <a:p>
            <a:pPr indent="-311150" lvl="0" marL="457200" rtl="0" algn="l">
              <a:spcBef>
                <a:spcPts val="0"/>
              </a:spcBef>
              <a:spcAft>
                <a:spcPts val="0"/>
              </a:spcAft>
              <a:buSzPts val="1300"/>
              <a:buChar char="-"/>
            </a:pPr>
            <a:r>
              <a:rPr lang="en"/>
              <a:t>Regularization</a:t>
            </a:r>
            <a:endParaRPr/>
          </a:p>
          <a:p>
            <a:pPr indent="-311150" lvl="0" marL="457200" rtl="0" algn="l">
              <a:spcBef>
                <a:spcPts val="0"/>
              </a:spcBef>
              <a:spcAft>
                <a:spcPts val="0"/>
              </a:spcAft>
              <a:buSzPts val="1300"/>
              <a:buChar char="-"/>
            </a:pPr>
            <a:r>
              <a:rPr lang="en"/>
              <a:t>Class Weight</a:t>
            </a:r>
            <a:endParaRPr/>
          </a:p>
        </p:txBody>
      </p:sp>
      <p:pic>
        <p:nvPicPr>
          <p:cNvPr id="395" name="Google Shape;395;p29"/>
          <p:cNvPicPr preferRelativeResize="0"/>
          <p:nvPr/>
        </p:nvPicPr>
        <p:blipFill>
          <a:blip r:embed="rId3">
            <a:alphaModFix/>
          </a:blip>
          <a:stretch>
            <a:fillRect/>
          </a:stretch>
        </p:blipFill>
        <p:spPr>
          <a:xfrm>
            <a:off x="5389675" y="1331950"/>
            <a:ext cx="661275" cy="661275"/>
          </a:xfrm>
          <a:prstGeom prst="rect">
            <a:avLst/>
          </a:prstGeom>
          <a:noFill/>
          <a:ln>
            <a:noFill/>
          </a:ln>
        </p:spPr>
      </p:pic>
      <p:pic>
        <p:nvPicPr>
          <p:cNvPr id="396" name="Google Shape;396;p29"/>
          <p:cNvPicPr preferRelativeResize="0"/>
          <p:nvPr/>
        </p:nvPicPr>
        <p:blipFill>
          <a:blip r:embed="rId3">
            <a:alphaModFix/>
          </a:blip>
          <a:stretch>
            <a:fillRect/>
          </a:stretch>
        </p:blipFill>
        <p:spPr>
          <a:xfrm>
            <a:off x="5389675" y="2723363"/>
            <a:ext cx="661275" cy="661275"/>
          </a:xfrm>
          <a:prstGeom prst="rect">
            <a:avLst/>
          </a:prstGeom>
          <a:noFill/>
          <a:ln>
            <a:noFill/>
          </a:ln>
        </p:spPr>
      </p:pic>
      <p:pic>
        <p:nvPicPr>
          <p:cNvPr id="397" name="Google Shape;397;p29"/>
          <p:cNvPicPr preferRelativeResize="0"/>
          <p:nvPr/>
        </p:nvPicPr>
        <p:blipFill>
          <a:blip r:embed="rId3">
            <a:alphaModFix/>
          </a:blip>
          <a:stretch>
            <a:fillRect/>
          </a:stretch>
        </p:blipFill>
        <p:spPr>
          <a:xfrm>
            <a:off x="5389675" y="4071463"/>
            <a:ext cx="661275" cy="661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Performance Using Dev Data</a:t>
            </a:r>
            <a:endParaRPr/>
          </a:p>
        </p:txBody>
      </p:sp>
      <p:sp>
        <p:nvSpPr>
          <p:cNvPr id="403" name="Google Shape;403;p30"/>
          <p:cNvSpPr txBox="1"/>
          <p:nvPr/>
        </p:nvSpPr>
        <p:spPr>
          <a:xfrm>
            <a:off x="2474375" y="1515400"/>
            <a:ext cx="18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Logistic Regression </a:t>
            </a:r>
            <a:endParaRPr>
              <a:latin typeface="Nunito"/>
              <a:ea typeface="Nunito"/>
              <a:cs typeface="Nunito"/>
              <a:sym typeface="Nunito"/>
            </a:endParaRPr>
          </a:p>
        </p:txBody>
      </p:sp>
      <p:sp>
        <p:nvSpPr>
          <p:cNvPr id="404" name="Google Shape;404;p30"/>
          <p:cNvSpPr txBox="1"/>
          <p:nvPr/>
        </p:nvSpPr>
        <p:spPr>
          <a:xfrm>
            <a:off x="4680866" y="151540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Random Forest</a:t>
            </a:r>
            <a:endParaRPr>
              <a:latin typeface="Nunito"/>
              <a:ea typeface="Nunito"/>
              <a:cs typeface="Nunito"/>
              <a:sym typeface="Nunito"/>
            </a:endParaRPr>
          </a:p>
        </p:txBody>
      </p:sp>
      <p:sp>
        <p:nvSpPr>
          <p:cNvPr id="405" name="Google Shape;405;p30"/>
          <p:cNvSpPr txBox="1"/>
          <p:nvPr/>
        </p:nvSpPr>
        <p:spPr>
          <a:xfrm>
            <a:off x="6723544" y="1515400"/>
            <a:ext cx="203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Light </a:t>
            </a:r>
            <a:r>
              <a:rPr lang="en">
                <a:latin typeface="Nunito"/>
                <a:ea typeface="Nunito"/>
                <a:cs typeface="Nunito"/>
                <a:sym typeface="Nunito"/>
              </a:rPr>
              <a:t>Gradient</a:t>
            </a:r>
            <a:r>
              <a:rPr lang="en">
                <a:latin typeface="Nunito"/>
                <a:ea typeface="Nunito"/>
                <a:cs typeface="Nunito"/>
                <a:sym typeface="Nunito"/>
              </a:rPr>
              <a:t> Boosting</a:t>
            </a:r>
            <a:endParaRPr>
              <a:latin typeface="Nunito"/>
              <a:ea typeface="Nunito"/>
              <a:cs typeface="Nunito"/>
              <a:sym typeface="Nunito"/>
            </a:endParaRPr>
          </a:p>
        </p:txBody>
      </p:sp>
      <p:sp>
        <p:nvSpPr>
          <p:cNvPr id="406" name="Google Shape;406;p30"/>
          <p:cNvSpPr txBox="1"/>
          <p:nvPr/>
        </p:nvSpPr>
        <p:spPr>
          <a:xfrm>
            <a:off x="524125" y="226510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Baseline</a:t>
            </a:r>
            <a:r>
              <a:rPr lang="en">
                <a:latin typeface="Nunito"/>
                <a:ea typeface="Nunito"/>
                <a:cs typeface="Nunito"/>
                <a:sym typeface="Nunito"/>
              </a:rPr>
              <a:t> </a:t>
            </a:r>
            <a:endParaRPr>
              <a:latin typeface="Nunito"/>
              <a:ea typeface="Nunito"/>
              <a:cs typeface="Nunito"/>
              <a:sym typeface="Nunito"/>
            </a:endParaRPr>
          </a:p>
        </p:txBody>
      </p:sp>
      <p:sp>
        <p:nvSpPr>
          <p:cNvPr id="407" name="Google Shape;407;p30"/>
          <p:cNvSpPr txBox="1"/>
          <p:nvPr/>
        </p:nvSpPr>
        <p:spPr>
          <a:xfrm>
            <a:off x="77425" y="3014800"/>
            <a:ext cx="1779000" cy="40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New Features</a:t>
            </a:r>
            <a:endParaRPr>
              <a:latin typeface="Nunito"/>
              <a:ea typeface="Nunito"/>
              <a:cs typeface="Nunito"/>
              <a:sym typeface="Nunito"/>
            </a:endParaRPr>
          </a:p>
        </p:txBody>
      </p:sp>
      <p:sp>
        <p:nvSpPr>
          <p:cNvPr id="408" name="Google Shape;408;p30"/>
          <p:cNvSpPr txBox="1"/>
          <p:nvPr/>
        </p:nvSpPr>
        <p:spPr>
          <a:xfrm>
            <a:off x="77425" y="3764500"/>
            <a:ext cx="2243400" cy="69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New Features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Hyperparameters</a:t>
            </a:r>
            <a:endParaRPr>
              <a:latin typeface="Nunito"/>
              <a:ea typeface="Nunito"/>
              <a:cs typeface="Nunito"/>
              <a:sym typeface="Nunito"/>
            </a:endParaRPr>
          </a:p>
        </p:txBody>
      </p:sp>
      <p:sp>
        <p:nvSpPr>
          <p:cNvPr id="409" name="Google Shape;409;p30"/>
          <p:cNvSpPr txBox="1"/>
          <p:nvPr/>
        </p:nvSpPr>
        <p:spPr>
          <a:xfrm>
            <a:off x="2570525" y="226510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0.7545</a:t>
            </a:r>
            <a:endParaRPr>
              <a:latin typeface="Nunito"/>
              <a:ea typeface="Nunito"/>
              <a:cs typeface="Nunito"/>
              <a:sym typeface="Nunito"/>
            </a:endParaRPr>
          </a:p>
        </p:txBody>
      </p:sp>
      <p:sp>
        <p:nvSpPr>
          <p:cNvPr id="410" name="Google Shape;410;p30"/>
          <p:cNvSpPr txBox="1"/>
          <p:nvPr/>
        </p:nvSpPr>
        <p:spPr>
          <a:xfrm>
            <a:off x="2570525" y="301480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0.7654</a:t>
            </a:r>
            <a:endParaRPr>
              <a:latin typeface="Nunito"/>
              <a:ea typeface="Nunito"/>
              <a:cs typeface="Nunito"/>
              <a:sym typeface="Nunito"/>
            </a:endParaRPr>
          </a:p>
        </p:txBody>
      </p:sp>
      <p:sp>
        <p:nvSpPr>
          <p:cNvPr id="411" name="Google Shape;411;p30"/>
          <p:cNvSpPr txBox="1"/>
          <p:nvPr/>
        </p:nvSpPr>
        <p:spPr>
          <a:xfrm>
            <a:off x="2570525" y="391105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0.7696</a:t>
            </a:r>
            <a:endParaRPr>
              <a:latin typeface="Nunito"/>
              <a:ea typeface="Nunito"/>
              <a:cs typeface="Nunito"/>
              <a:sym typeface="Nunito"/>
            </a:endParaRPr>
          </a:p>
        </p:txBody>
      </p:sp>
      <p:sp>
        <p:nvSpPr>
          <p:cNvPr id="412" name="Google Shape;412;p30"/>
          <p:cNvSpPr txBox="1"/>
          <p:nvPr/>
        </p:nvSpPr>
        <p:spPr>
          <a:xfrm>
            <a:off x="4680866" y="226510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0.7105</a:t>
            </a:r>
            <a:endParaRPr>
              <a:latin typeface="Nunito"/>
              <a:ea typeface="Nunito"/>
              <a:cs typeface="Nunito"/>
              <a:sym typeface="Nunito"/>
            </a:endParaRPr>
          </a:p>
        </p:txBody>
      </p:sp>
      <p:sp>
        <p:nvSpPr>
          <p:cNvPr id="413" name="Google Shape;413;p30"/>
          <p:cNvSpPr txBox="1"/>
          <p:nvPr/>
        </p:nvSpPr>
        <p:spPr>
          <a:xfrm>
            <a:off x="4680866" y="301480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0.7209</a:t>
            </a:r>
            <a:endParaRPr>
              <a:latin typeface="Nunito"/>
              <a:ea typeface="Nunito"/>
              <a:cs typeface="Nunito"/>
              <a:sym typeface="Nunito"/>
            </a:endParaRPr>
          </a:p>
        </p:txBody>
      </p:sp>
      <p:sp>
        <p:nvSpPr>
          <p:cNvPr id="414" name="Google Shape;414;p30"/>
          <p:cNvSpPr txBox="1"/>
          <p:nvPr/>
        </p:nvSpPr>
        <p:spPr>
          <a:xfrm>
            <a:off x="4680866" y="391105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0.7654</a:t>
            </a:r>
            <a:endParaRPr>
              <a:latin typeface="Nunito"/>
              <a:ea typeface="Nunito"/>
              <a:cs typeface="Nunito"/>
              <a:sym typeface="Nunito"/>
            </a:endParaRPr>
          </a:p>
        </p:txBody>
      </p:sp>
      <p:sp>
        <p:nvSpPr>
          <p:cNvPr id="415" name="Google Shape;415;p30"/>
          <p:cNvSpPr txBox="1"/>
          <p:nvPr/>
        </p:nvSpPr>
        <p:spPr>
          <a:xfrm>
            <a:off x="6911044" y="226510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0.7651</a:t>
            </a:r>
            <a:endParaRPr>
              <a:latin typeface="Nunito"/>
              <a:ea typeface="Nunito"/>
              <a:cs typeface="Nunito"/>
              <a:sym typeface="Nunito"/>
            </a:endParaRPr>
          </a:p>
        </p:txBody>
      </p:sp>
      <p:sp>
        <p:nvSpPr>
          <p:cNvPr id="416" name="Google Shape;416;p30"/>
          <p:cNvSpPr txBox="1"/>
          <p:nvPr/>
        </p:nvSpPr>
        <p:spPr>
          <a:xfrm>
            <a:off x="6911044" y="3014800"/>
            <a:ext cx="16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0.7782</a:t>
            </a:r>
            <a:endParaRPr>
              <a:latin typeface="Nunito"/>
              <a:ea typeface="Nunito"/>
              <a:cs typeface="Nunito"/>
              <a:sym typeface="Nunito"/>
            </a:endParaRPr>
          </a:p>
        </p:txBody>
      </p:sp>
      <p:sp>
        <p:nvSpPr>
          <p:cNvPr id="417" name="Google Shape;417;p30"/>
          <p:cNvSpPr txBox="1"/>
          <p:nvPr/>
        </p:nvSpPr>
        <p:spPr>
          <a:xfrm>
            <a:off x="6911044" y="3911050"/>
            <a:ext cx="19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0.7827 (Best)</a:t>
            </a:r>
            <a:endParaRPr b="1">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423" name="Google Shape;423;p31"/>
          <p:cNvSpPr txBox="1"/>
          <p:nvPr/>
        </p:nvSpPr>
        <p:spPr>
          <a:xfrm>
            <a:off x="928700" y="1410325"/>
            <a:ext cx="7941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With our best model, we were to get </a:t>
            </a:r>
            <a:r>
              <a:rPr b="1" lang="en">
                <a:latin typeface="Nunito"/>
                <a:ea typeface="Nunito"/>
                <a:cs typeface="Nunito"/>
                <a:sym typeface="Nunito"/>
              </a:rPr>
              <a:t>~78% AUC on the test data</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
                <a:latin typeface="Nunito"/>
                <a:ea typeface="Nunito"/>
                <a:cs typeface="Nunito"/>
                <a:sym typeface="Nunito"/>
              </a:rPr>
              <a:t>The winner </a:t>
            </a:r>
            <a:r>
              <a:rPr lang="en">
                <a:latin typeface="Nunito"/>
                <a:ea typeface="Nunito"/>
                <a:cs typeface="Nunito"/>
                <a:sym typeface="Nunito"/>
              </a:rPr>
              <a:t>of the Kaggle competition</a:t>
            </a:r>
            <a:r>
              <a:rPr b="1" lang="en">
                <a:latin typeface="Nunito"/>
                <a:ea typeface="Nunito"/>
                <a:cs typeface="Nunito"/>
                <a:sym typeface="Nunito"/>
              </a:rPr>
              <a:t> got ~81% AUC</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
                <a:latin typeface="Nunito"/>
                <a:ea typeface="Nunito"/>
                <a:cs typeface="Nunito"/>
                <a:sym typeface="Nunito"/>
              </a:rPr>
              <a:t>Potential Follow-up Research</a:t>
            </a:r>
            <a:endParaRPr b="1">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More error analysis to generate useful features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Include features from more datasets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Develop a stacked model</a:t>
            </a:r>
            <a:endParaRPr b="1">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Kaggle Competition</a:t>
            </a:r>
            <a:endParaRPr/>
          </a:p>
        </p:txBody>
      </p:sp>
      <p:sp>
        <p:nvSpPr>
          <p:cNvPr id="284" name="Google Shape;284;p14"/>
          <p:cNvSpPr txBox="1"/>
          <p:nvPr>
            <p:ph idx="1" type="body"/>
          </p:nvPr>
        </p:nvSpPr>
        <p:spPr>
          <a:xfrm>
            <a:off x="1192300" y="1189450"/>
            <a:ext cx="7030500" cy="2541600"/>
          </a:xfrm>
          <a:prstGeom prst="rect">
            <a:avLst/>
          </a:prstGeom>
        </p:spPr>
        <p:txBody>
          <a:bodyPr anchorCtr="0" anchor="t" bIns="91425" lIns="91425" spcFirstLastPara="1" rIns="91425" wrap="square" tIns="91425">
            <a:normAutofit/>
          </a:bodyPr>
          <a:lstStyle/>
          <a:p>
            <a:pPr indent="0" lvl="0" marL="0" rtl="0" algn="l">
              <a:lnSpc>
                <a:spcPct val="125000"/>
              </a:lnSpc>
              <a:spcBef>
                <a:spcPts val="0"/>
              </a:spcBef>
              <a:spcAft>
                <a:spcPts val="0"/>
              </a:spcAft>
              <a:buNone/>
            </a:pPr>
            <a:r>
              <a:t/>
            </a:r>
            <a:endParaRPr b="1" sz="1800">
              <a:solidFill>
                <a:srgbClr val="000000"/>
              </a:solidFill>
              <a:highlight>
                <a:srgbClr val="FFFFFF"/>
              </a:highlight>
              <a:latin typeface="Arial"/>
              <a:ea typeface="Arial"/>
              <a:cs typeface="Arial"/>
              <a:sym typeface="Arial"/>
            </a:endParaRPr>
          </a:p>
          <a:p>
            <a:pPr indent="0" lvl="0" marL="0" rtl="0" algn="l">
              <a:lnSpc>
                <a:spcPct val="125000"/>
              </a:lnSpc>
              <a:spcBef>
                <a:spcPts val="600"/>
              </a:spcBef>
              <a:spcAft>
                <a:spcPts val="0"/>
              </a:spcAft>
              <a:buNone/>
            </a:pPr>
            <a:r>
              <a:rPr b="1" lang="en" sz="1800">
                <a:solidFill>
                  <a:srgbClr val="000000"/>
                </a:solidFill>
                <a:highlight>
                  <a:srgbClr val="FFFFFF"/>
                </a:highlight>
                <a:latin typeface="Arial"/>
                <a:ea typeface="Arial"/>
                <a:cs typeface="Arial"/>
                <a:sym typeface="Arial"/>
              </a:rPr>
              <a:t>Home Credit Default Risk</a:t>
            </a:r>
            <a:endParaRPr/>
          </a:p>
          <a:p>
            <a:pPr indent="0" lvl="0" marL="0" rtl="0" algn="l">
              <a:spcBef>
                <a:spcPts val="600"/>
              </a:spcBef>
              <a:spcAft>
                <a:spcPts val="0"/>
              </a:spcAft>
              <a:buNone/>
            </a:pPr>
            <a:r>
              <a:rPr b="1" lang="en" u="sng">
                <a:solidFill>
                  <a:schemeClr val="hlink"/>
                </a:solidFill>
                <a:hlinkClick r:id="rId3"/>
              </a:rPr>
              <a:t>https://www.kaggle.com/c/home-credit-default-risk/overview</a:t>
            </a:r>
            <a:endParaRPr b="1"/>
          </a:p>
          <a:p>
            <a:pPr indent="0" lvl="0" marL="0" rtl="0" algn="l">
              <a:spcBef>
                <a:spcPts val="1200"/>
              </a:spcBef>
              <a:spcAft>
                <a:spcPts val="1200"/>
              </a:spcAft>
              <a:buNone/>
            </a:pPr>
            <a:r>
              <a:rPr b="1" lang="en"/>
              <a:t>Sponsor/Data Provider: Home Credit Group (A lending institution)</a:t>
            </a:r>
            <a:endParaRPr b="1">
              <a:solidFill>
                <a:srgbClr val="000000"/>
              </a:solidFill>
            </a:endParaRPr>
          </a:p>
        </p:txBody>
      </p:sp>
      <p:pic>
        <p:nvPicPr>
          <p:cNvPr id="285" name="Google Shape;285;p14"/>
          <p:cNvPicPr preferRelativeResize="0"/>
          <p:nvPr/>
        </p:nvPicPr>
        <p:blipFill>
          <a:blip r:embed="rId4">
            <a:alphaModFix/>
          </a:blip>
          <a:stretch>
            <a:fillRect/>
          </a:stretch>
        </p:blipFill>
        <p:spPr>
          <a:xfrm>
            <a:off x="0" y="2884207"/>
            <a:ext cx="9143999" cy="22087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pic>
        <p:nvPicPr>
          <p:cNvPr id="429" name="Google Shape;429;p32"/>
          <p:cNvPicPr preferRelativeResize="0"/>
          <p:nvPr/>
        </p:nvPicPr>
        <p:blipFill>
          <a:blip r:embed="rId3">
            <a:alphaModFix/>
          </a:blip>
          <a:stretch>
            <a:fillRect/>
          </a:stretch>
        </p:blipFill>
        <p:spPr>
          <a:xfrm>
            <a:off x="2710230" y="1453945"/>
            <a:ext cx="3900495" cy="2995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 Assessing Lending Risk</a:t>
            </a:r>
            <a:endParaRPr/>
          </a:p>
        </p:txBody>
      </p:sp>
      <p:sp>
        <p:nvSpPr>
          <p:cNvPr id="291" name="Google Shape;291;p15"/>
          <p:cNvSpPr txBox="1"/>
          <p:nvPr>
            <p:ph idx="1" type="body"/>
          </p:nvPr>
        </p:nvSpPr>
        <p:spPr>
          <a:xfrm>
            <a:off x="100150" y="1451525"/>
            <a:ext cx="6044700" cy="3534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Preservation of income and capital</a:t>
            </a:r>
            <a:endParaRPr sz="1600"/>
          </a:p>
          <a:p>
            <a:pPr indent="-330200" lvl="1" marL="914400" rtl="0" algn="l">
              <a:spcBef>
                <a:spcPts val="0"/>
              </a:spcBef>
              <a:spcAft>
                <a:spcPts val="0"/>
              </a:spcAft>
              <a:buSzPts val="1600"/>
              <a:buChar char="○"/>
            </a:pPr>
            <a:r>
              <a:rPr lang="en" sz="1600"/>
              <a:t>Although mortgages are secured by real estate, there is still a real risk of economic loss if house prices fall (see 2008)</a:t>
            </a:r>
            <a:endParaRPr sz="1600"/>
          </a:p>
          <a:p>
            <a:pPr indent="-330200" lvl="1" marL="914400" rtl="0" algn="l">
              <a:spcBef>
                <a:spcPts val="0"/>
              </a:spcBef>
              <a:spcAft>
                <a:spcPts val="0"/>
              </a:spcAft>
              <a:buSzPts val="1600"/>
              <a:buChar char="○"/>
            </a:pPr>
            <a:r>
              <a:rPr lang="en" sz="1600"/>
              <a:t>Legal and transaction fees can be large and foreclosure process can be protracted</a:t>
            </a:r>
            <a:endParaRPr sz="1600"/>
          </a:p>
          <a:p>
            <a:pPr indent="-330200" lvl="0" marL="457200" rtl="0" algn="l">
              <a:spcBef>
                <a:spcPts val="0"/>
              </a:spcBef>
              <a:spcAft>
                <a:spcPts val="0"/>
              </a:spcAft>
              <a:buSzPts val="1600"/>
              <a:buChar char="●"/>
            </a:pPr>
            <a:r>
              <a:rPr lang="en" sz="1600"/>
              <a:t>Benefits for consumers </a:t>
            </a:r>
            <a:endParaRPr sz="1600"/>
          </a:p>
          <a:p>
            <a:pPr indent="-330200" lvl="1" marL="914400" rtl="0" algn="l">
              <a:spcBef>
                <a:spcPts val="0"/>
              </a:spcBef>
              <a:spcAft>
                <a:spcPts val="0"/>
              </a:spcAft>
              <a:buSzPts val="1600"/>
              <a:buChar char="○"/>
            </a:pPr>
            <a:r>
              <a:rPr lang="en" sz="1600"/>
              <a:t>Equity: Fairness in impartial decision making</a:t>
            </a:r>
            <a:endParaRPr sz="1600"/>
          </a:p>
          <a:p>
            <a:pPr indent="-330200" lvl="1" marL="914400" rtl="0" algn="l">
              <a:spcBef>
                <a:spcPts val="0"/>
              </a:spcBef>
              <a:spcAft>
                <a:spcPts val="0"/>
              </a:spcAft>
              <a:buSzPts val="1600"/>
              <a:buChar char="○"/>
            </a:pPr>
            <a:r>
              <a:rPr lang="en" sz="1600"/>
              <a:t>Decrease refusals of worthy borrowers</a:t>
            </a:r>
            <a:endParaRPr sz="1600"/>
          </a:p>
          <a:p>
            <a:pPr indent="-330200" lvl="1" marL="914400" rtl="0" algn="l">
              <a:spcBef>
                <a:spcPts val="0"/>
              </a:spcBef>
              <a:spcAft>
                <a:spcPts val="0"/>
              </a:spcAft>
              <a:buSzPts val="1600"/>
              <a:buChar char="○"/>
            </a:pPr>
            <a:r>
              <a:rPr lang="en" sz="1600"/>
              <a:t>If consumers get unaffordable loans, it can lead to foreclosure and long term damage to credit </a:t>
            </a:r>
            <a:endParaRPr sz="1600"/>
          </a:p>
        </p:txBody>
      </p:sp>
      <p:pic>
        <p:nvPicPr>
          <p:cNvPr id="292" name="Google Shape;292;p15"/>
          <p:cNvPicPr preferRelativeResize="0"/>
          <p:nvPr/>
        </p:nvPicPr>
        <p:blipFill>
          <a:blip r:embed="rId3">
            <a:alphaModFix/>
          </a:blip>
          <a:stretch>
            <a:fillRect/>
          </a:stretch>
        </p:blipFill>
        <p:spPr>
          <a:xfrm>
            <a:off x="6249625" y="2762300"/>
            <a:ext cx="2694352" cy="20204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Complexity</a:t>
            </a:r>
            <a:endParaRPr/>
          </a:p>
        </p:txBody>
      </p:sp>
      <p:pic>
        <p:nvPicPr>
          <p:cNvPr id="298" name="Google Shape;298;p16"/>
          <p:cNvPicPr preferRelativeResize="0"/>
          <p:nvPr/>
        </p:nvPicPr>
        <p:blipFill>
          <a:blip r:embed="rId3">
            <a:alphaModFix/>
          </a:blip>
          <a:stretch>
            <a:fillRect/>
          </a:stretch>
        </p:blipFill>
        <p:spPr>
          <a:xfrm>
            <a:off x="1378675" y="1141025"/>
            <a:ext cx="6234724" cy="4002475"/>
          </a:xfrm>
          <a:prstGeom prst="rect">
            <a:avLst/>
          </a:prstGeom>
          <a:noFill/>
          <a:ln>
            <a:noFill/>
          </a:ln>
        </p:spPr>
      </p:pic>
      <p:sp>
        <p:nvSpPr>
          <p:cNvPr id="299" name="Google Shape;299;p16"/>
          <p:cNvSpPr/>
          <p:nvPr/>
        </p:nvSpPr>
        <p:spPr>
          <a:xfrm>
            <a:off x="4930875" y="1141025"/>
            <a:ext cx="265500" cy="20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6748425" y="2427450"/>
            <a:ext cx="265500" cy="20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3025025" y="2471250"/>
            <a:ext cx="265500" cy="20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Summary</a:t>
            </a:r>
            <a:r>
              <a:rPr lang="en"/>
              <a:t>: Exploratory Data Analysis </a:t>
            </a:r>
            <a:endParaRPr/>
          </a:p>
        </p:txBody>
      </p:sp>
      <p:sp>
        <p:nvSpPr>
          <p:cNvPr id="307" name="Google Shape;307;p17"/>
          <p:cNvSpPr txBox="1"/>
          <p:nvPr/>
        </p:nvSpPr>
        <p:spPr>
          <a:xfrm>
            <a:off x="328725" y="1503600"/>
            <a:ext cx="4636200" cy="3263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Current Application Data Summary</a:t>
            </a:r>
            <a:r>
              <a:rPr lang="en" sz="1600">
                <a:solidFill>
                  <a:schemeClr val="dk2"/>
                </a:solidFill>
                <a:latin typeface="Nunito"/>
                <a:ea typeface="Nunito"/>
                <a:cs typeface="Nunito"/>
                <a:sym typeface="Nunito"/>
              </a:rPr>
              <a:t>:</a:t>
            </a:r>
            <a:endParaRPr sz="1600">
              <a:solidFill>
                <a:schemeClr val="dk2"/>
              </a:solidFill>
              <a:latin typeface="Nunito"/>
              <a:ea typeface="Nunito"/>
              <a:cs typeface="Nunito"/>
              <a:sym typeface="Nunito"/>
            </a:endParaRPr>
          </a:p>
          <a:p>
            <a:pPr indent="-330200" lvl="1"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307,511 observations</a:t>
            </a:r>
            <a:endParaRPr sz="1600">
              <a:solidFill>
                <a:schemeClr val="dk2"/>
              </a:solidFill>
              <a:latin typeface="Nunito"/>
              <a:ea typeface="Nunito"/>
              <a:cs typeface="Nunito"/>
              <a:sym typeface="Nunito"/>
            </a:endParaRPr>
          </a:p>
          <a:p>
            <a:pPr indent="-330200" lvl="1"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120 features not counting target and unique borrower id</a:t>
            </a:r>
            <a:endParaRPr sz="1600">
              <a:solidFill>
                <a:schemeClr val="dk2"/>
              </a:solidFill>
              <a:latin typeface="Nunito"/>
              <a:ea typeface="Nunito"/>
              <a:cs typeface="Nunito"/>
              <a:sym typeface="Nunito"/>
            </a:endParaRPr>
          </a:p>
          <a:p>
            <a:pPr indent="-330200" lvl="1"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Data Types:</a:t>
            </a:r>
            <a:endParaRPr sz="1600">
              <a:solidFill>
                <a:schemeClr val="dk2"/>
              </a:solidFill>
              <a:latin typeface="Nunito"/>
              <a:ea typeface="Nunito"/>
              <a:cs typeface="Nunito"/>
              <a:sym typeface="Nunito"/>
            </a:endParaRPr>
          </a:p>
          <a:p>
            <a:pPr indent="-330200" lvl="2" marL="13716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16 string types (Categorical)</a:t>
            </a:r>
            <a:endParaRPr sz="1600">
              <a:solidFill>
                <a:schemeClr val="dk2"/>
              </a:solidFill>
              <a:latin typeface="Nunito"/>
              <a:ea typeface="Nunito"/>
              <a:cs typeface="Nunito"/>
              <a:sym typeface="Nunito"/>
            </a:endParaRPr>
          </a:p>
          <a:p>
            <a:pPr indent="-330200" lvl="2" marL="13716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39 integer types </a:t>
            </a:r>
            <a:endParaRPr sz="1600">
              <a:solidFill>
                <a:schemeClr val="dk2"/>
              </a:solidFill>
              <a:latin typeface="Nunito"/>
              <a:ea typeface="Nunito"/>
              <a:cs typeface="Nunito"/>
              <a:sym typeface="Nunito"/>
            </a:endParaRPr>
          </a:p>
          <a:p>
            <a:pPr indent="-330200" lvl="2" marL="13716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65 float types</a:t>
            </a:r>
            <a:endParaRPr sz="1600">
              <a:solidFill>
                <a:schemeClr val="dk2"/>
              </a:solidFill>
              <a:latin typeface="Nunito"/>
              <a:ea typeface="Nunito"/>
              <a:cs typeface="Nunito"/>
              <a:sym typeface="Nunito"/>
            </a:endParaRPr>
          </a:p>
          <a:p>
            <a:pPr indent="-330200" lvl="1"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Cross Sectional base dataset</a:t>
            </a:r>
            <a:endParaRPr sz="1600">
              <a:solidFill>
                <a:schemeClr val="dk2"/>
              </a:solidFill>
              <a:latin typeface="Nunito"/>
              <a:ea typeface="Nunito"/>
              <a:cs typeface="Nunito"/>
              <a:sym typeface="Nunito"/>
            </a:endParaRPr>
          </a:p>
          <a:p>
            <a:pPr indent="-330200" lvl="1"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~8% positive (imbalanced classes)</a:t>
            </a:r>
            <a:endParaRPr sz="1600">
              <a:solidFill>
                <a:schemeClr val="dk2"/>
              </a:solidFill>
              <a:latin typeface="Nunito"/>
              <a:ea typeface="Nunito"/>
              <a:cs typeface="Nunito"/>
              <a:sym typeface="Nunito"/>
            </a:endParaRPr>
          </a:p>
          <a:p>
            <a:pPr indent="-330200" lvl="1" marL="914400" rtl="0" algn="l">
              <a:lnSpc>
                <a:spcPct val="115000"/>
              </a:lnSpc>
              <a:spcBef>
                <a:spcPts val="0"/>
              </a:spcBef>
              <a:spcAft>
                <a:spcPts val="0"/>
              </a:spcAft>
              <a:buClr>
                <a:schemeClr val="dk2"/>
              </a:buClr>
              <a:buSzPts val="1600"/>
              <a:buFont typeface="Nunito"/>
              <a:buChar char="○"/>
            </a:pPr>
            <a:r>
              <a:rPr lang="en" sz="1600">
                <a:solidFill>
                  <a:schemeClr val="dk2"/>
                </a:solidFill>
                <a:latin typeface="Nunito"/>
                <a:ea typeface="Nunito"/>
                <a:cs typeface="Nunito"/>
                <a:sym typeface="Nunito"/>
              </a:rPr>
              <a:t>~30% missing data</a:t>
            </a:r>
            <a:endParaRPr sz="1600">
              <a:solidFill>
                <a:schemeClr val="dk2"/>
              </a:solidFill>
              <a:latin typeface="Nunito"/>
              <a:ea typeface="Nunito"/>
              <a:cs typeface="Nunito"/>
              <a:sym typeface="Nunito"/>
            </a:endParaRPr>
          </a:p>
        </p:txBody>
      </p:sp>
      <p:pic>
        <p:nvPicPr>
          <p:cNvPr id="308" name="Google Shape;308;p17"/>
          <p:cNvPicPr preferRelativeResize="0"/>
          <p:nvPr/>
        </p:nvPicPr>
        <p:blipFill>
          <a:blip r:embed="rId3">
            <a:alphaModFix/>
          </a:blip>
          <a:stretch>
            <a:fillRect/>
          </a:stretch>
        </p:blipFill>
        <p:spPr>
          <a:xfrm>
            <a:off x="5117325" y="1750275"/>
            <a:ext cx="3874275" cy="27990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Anomaly:</a:t>
            </a:r>
            <a:r>
              <a:rPr lang="en"/>
              <a:t> Exploratory Data Analysis (II)</a:t>
            </a:r>
            <a:endParaRPr/>
          </a:p>
        </p:txBody>
      </p:sp>
      <p:sp>
        <p:nvSpPr>
          <p:cNvPr id="314" name="Google Shape;314;p18"/>
          <p:cNvSpPr txBox="1"/>
          <p:nvPr/>
        </p:nvSpPr>
        <p:spPr>
          <a:xfrm>
            <a:off x="293000" y="1313125"/>
            <a:ext cx="8656500" cy="1788600"/>
          </a:xfrm>
          <a:prstGeom prst="rect">
            <a:avLst/>
          </a:prstGeom>
          <a:noFill/>
          <a:ln>
            <a:noFill/>
          </a:ln>
        </p:spPr>
        <p:txBody>
          <a:bodyPr anchorCtr="0" anchor="t" bIns="91425" lIns="91425" spcFirstLastPara="1" rIns="91425" wrap="square" tIns="91425">
            <a:spAutoFit/>
          </a:bodyPr>
          <a:lstStyle/>
          <a:p>
            <a:pPr indent="-330200" lvl="1" marL="914400" rtl="0" algn="l">
              <a:lnSpc>
                <a:spcPct val="115000"/>
              </a:lnSpc>
              <a:spcBef>
                <a:spcPts val="0"/>
              </a:spcBef>
              <a:spcAft>
                <a:spcPts val="0"/>
              </a:spcAft>
              <a:buClr>
                <a:schemeClr val="dk2"/>
              </a:buClr>
              <a:buSzPts val="1600"/>
              <a:buFont typeface="Nunito"/>
              <a:buChar char="○"/>
            </a:pPr>
            <a:r>
              <a:rPr lang="en" sz="1200">
                <a:solidFill>
                  <a:schemeClr val="dk2"/>
                </a:solidFill>
                <a:latin typeface="Nunito"/>
                <a:ea typeface="Nunito"/>
                <a:cs typeface="Nunito"/>
                <a:sym typeface="Nunito"/>
              </a:rPr>
              <a:t>High coded values in ‘DAYS_EMPLOYED’ variable</a:t>
            </a:r>
            <a:endParaRPr sz="1200">
              <a:solidFill>
                <a:schemeClr val="dk2"/>
              </a:solidFill>
              <a:latin typeface="Nunito"/>
              <a:ea typeface="Nunito"/>
              <a:cs typeface="Nunito"/>
              <a:sym typeface="Nunito"/>
            </a:endParaRPr>
          </a:p>
          <a:p>
            <a:pPr indent="-304800" lvl="2" marL="13716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Counts days employed, but is a negative number</a:t>
            </a:r>
            <a:endParaRPr sz="1200">
              <a:solidFill>
                <a:schemeClr val="dk2"/>
              </a:solidFill>
              <a:latin typeface="Nunito"/>
              <a:ea typeface="Nunito"/>
              <a:cs typeface="Nunito"/>
              <a:sym typeface="Nunito"/>
            </a:endParaRPr>
          </a:p>
          <a:p>
            <a:pPr indent="-304800" lvl="2" marL="13716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Shouldn’t be </a:t>
            </a:r>
            <a:r>
              <a:rPr lang="en" sz="1200">
                <a:solidFill>
                  <a:schemeClr val="dk2"/>
                </a:solidFill>
                <a:latin typeface="Nunito"/>
                <a:ea typeface="Nunito"/>
                <a:cs typeface="Nunito"/>
                <a:sym typeface="Nunito"/>
              </a:rPr>
              <a:t>positive</a:t>
            </a:r>
            <a:r>
              <a:rPr lang="en" sz="1200">
                <a:solidFill>
                  <a:schemeClr val="dk2"/>
                </a:solidFill>
                <a:latin typeface="Nunito"/>
                <a:ea typeface="Nunito"/>
                <a:cs typeface="Nunito"/>
                <a:sym typeface="Nunito"/>
              </a:rPr>
              <a:t> values</a:t>
            </a:r>
            <a:endParaRPr sz="1200">
              <a:solidFill>
                <a:schemeClr val="dk2"/>
              </a:solidFill>
              <a:latin typeface="Nunito"/>
              <a:ea typeface="Nunito"/>
              <a:cs typeface="Nunito"/>
              <a:sym typeface="Nunito"/>
            </a:endParaRPr>
          </a:p>
          <a:p>
            <a:pPr indent="-304800" lvl="2" marL="1371600" rtl="0" algn="l">
              <a:lnSpc>
                <a:spcPct val="115000"/>
              </a:lnSpc>
              <a:spcBef>
                <a:spcPts val="0"/>
              </a:spcBef>
              <a:spcAft>
                <a:spcPts val="0"/>
              </a:spcAft>
              <a:buClr>
                <a:schemeClr val="dk2"/>
              </a:buClr>
              <a:buSzPts val="1200"/>
              <a:buFont typeface="Nunito"/>
              <a:buChar char="■"/>
            </a:pPr>
            <a:r>
              <a:rPr lang="en" sz="1200">
                <a:solidFill>
                  <a:schemeClr val="dk2"/>
                </a:solidFill>
                <a:latin typeface="Nunito"/>
                <a:ea typeface="Nunito"/>
                <a:cs typeface="Nunito"/>
                <a:sym typeface="Nunito"/>
              </a:rPr>
              <a:t>Positive values actually have a lower conditional default rate</a:t>
            </a:r>
            <a:endParaRPr sz="1200">
              <a:solidFill>
                <a:schemeClr val="dk2"/>
              </a:solidFill>
              <a:latin typeface="Nunito"/>
              <a:ea typeface="Nunito"/>
              <a:cs typeface="Nunito"/>
              <a:sym typeface="Nunito"/>
            </a:endParaRPr>
          </a:p>
          <a:p>
            <a:pPr indent="-330200" lvl="2" marL="1371600" rtl="0" algn="l">
              <a:lnSpc>
                <a:spcPct val="115000"/>
              </a:lnSpc>
              <a:spcBef>
                <a:spcPts val="0"/>
              </a:spcBef>
              <a:spcAft>
                <a:spcPts val="0"/>
              </a:spcAft>
              <a:buClr>
                <a:schemeClr val="dk2"/>
              </a:buClr>
              <a:buSzPts val="1600"/>
              <a:buFont typeface="Nunito"/>
              <a:buChar char="■"/>
            </a:pPr>
            <a:r>
              <a:rPr lang="en" sz="1200">
                <a:solidFill>
                  <a:schemeClr val="dk2"/>
                </a:solidFill>
                <a:latin typeface="Nunito"/>
                <a:ea typeface="Nunito"/>
                <a:cs typeface="Nunito"/>
                <a:sym typeface="Nunito"/>
              </a:rPr>
              <a:t>Credit:</a:t>
            </a:r>
            <a:r>
              <a:rPr lang="en" sz="1600">
                <a:solidFill>
                  <a:schemeClr val="dk2"/>
                </a:solidFill>
                <a:latin typeface="Nunito"/>
                <a:ea typeface="Nunito"/>
                <a:cs typeface="Nunito"/>
                <a:sym typeface="Nunito"/>
              </a:rPr>
              <a:t> </a:t>
            </a:r>
            <a:r>
              <a:rPr lang="en" sz="1150" u="sng">
                <a:solidFill>
                  <a:schemeClr val="hlink"/>
                </a:solidFill>
                <a:highlight>
                  <a:srgbClr val="F8F8F8"/>
                </a:highlight>
                <a:hlinkClick r:id="rId4"/>
              </a:rPr>
              <a:t>Will Koehrsen - Start Here: A Gentle Introduction</a:t>
            </a:r>
            <a:r>
              <a:rPr lang="en" sz="1150">
                <a:solidFill>
                  <a:srgbClr val="1D1C1D"/>
                </a:solidFill>
                <a:highlight>
                  <a:srgbClr val="F8F8F8"/>
                </a:highlight>
              </a:rPr>
              <a:t> for pointing it out</a:t>
            </a:r>
            <a:r>
              <a:rPr lang="en" sz="1350">
                <a:solidFill>
                  <a:srgbClr val="1D1C1D"/>
                </a:solidFill>
                <a:highlight>
                  <a:srgbClr val="F8F8F8"/>
                </a:highlight>
              </a:rPr>
              <a:t> </a:t>
            </a:r>
            <a:endParaRPr sz="1800">
              <a:solidFill>
                <a:schemeClr val="dk2"/>
              </a:solidFill>
              <a:latin typeface="Nunito"/>
              <a:ea typeface="Nunito"/>
              <a:cs typeface="Nunito"/>
              <a:sym typeface="Nunito"/>
            </a:endParaRPr>
          </a:p>
          <a:p>
            <a:pPr indent="0" lvl="0" marL="914400" rtl="0" algn="l">
              <a:lnSpc>
                <a:spcPct val="115000"/>
              </a:lnSpc>
              <a:spcBef>
                <a:spcPts val="1200"/>
              </a:spcBef>
              <a:spcAft>
                <a:spcPts val="1200"/>
              </a:spcAft>
              <a:buNone/>
            </a:pPr>
            <a:r>
              <a:t/>
            </a:r>
            <a:endParaRPr sz="1600">
              <a:solidFill>
                <a:schemeClr val="dk2"/>
              </a:solidFill>
              <a:latin typeface="Nunito"/>
              <a:ea typeface="Nunito"/>
              <a:cs typeface="Nunito"/>
              <a:sym typeface="Nunito"/>
            </a:endParaRPr>
          </a:p>
        </p:txBody>
      </p:sp>
      <p:pic>
        <p:nvPicPr>
          <p:cNvPr id="315" name="Google Shape;315;p18"/>
          <p:cNvPicPr preferRelativeResize="0"/>
          <p:nvPr/>
        </p:nvPicPr>
        <p:blipFill>
          <a:blip r:embed="rId5">
            <a:alphaModFix/>
          </a:blip>
          <a:stretch>
            <a:fillRect/>
          </a:stretch>
        </p:blipFill>
        <p:spPr>
          <a:xfrm>
            <a:off x="1565751" y="2702725"/>
            <a:ext cx="4744575" cy="238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a:t>
            </a:r>
            <a:r>
              <a:rPr lang="en"/>
              <a:t>: Exploratory Data Analysis (III)</a:t>
            </a:r>
            <a:endParaRPr/>
          </a:p>
        </p:txBody>
      </p:sp>
      <p:pic>
        <p:nvPicPr>
          <p:cNvPr id="321" name="Google Shape;321;p19"/>
          <p:cNvPicPr preferRelativeResize="0"/>
          <p:nvPr/>
        </p:nvPicPr>
        <p:blipFill>
          <a:blip r:embed="rId3">
            <a:alphaModFix/>
          </a:blip>
          <a:stretch>
            <a:fillRect/>
          </a:stretch>
        </p:blipFill>
        <p:spPr>
          <a:xfrm>
            <a:off x="2368150" y="1131000"/>
            <a:ext cx="4407699" cy="4012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Splitting into Sets</a:t>
            </a:r>
            <a:endParaRPr/>
          </a:p>
        </p:txBody>
      </p:sp>
      <p:pic>
        <p:nvPicPr>
          <p:cNvPr id="327" name="Google Shape;327;p20"/>
          <p:cNvPicPr preferRelativeResize="0"/>
          <p:nvPr/>
        </p:nvPicPr>
        <p:blipFill>
          <a:blip r:embed="rId3">
            <a:alphaModFix/>
          </a:blip>
          <a:stretch>
            <a:fillRect/>
          </a:stretch>
        </p:blipFill>
        <p:spPr>
          <a:xfrm>
            <a:off x="2664688" y="1597875"/>
            <a:ext cx="6200775" cy="2714625"/>
          </a:xfrm>
          <a:prstGeom prst="rect">
            <a:avLst/>
          </a:prstGeom>
          <a:noFill/>
          <a:ln>
            <a:noFill/>
          </a:ln>
        </p:spPr>
      </p:pic>
      <p:sp>
        <p:nvSpPr>
          <p:cNvPr id="328" name="Google Shape;328;p20"/>
          <p:cNvSpPr txBox="1"/>
          <p:nvPr/>
        </p:nvSpPr>
        <p:spPr>
          <a:xfrm>
            <a:off x="702600" y="1590775"/>
            <a:ext cx="1776300" cy="179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Train:  80%</a:t>
            </a:r>
            <a:endParaRPr>
              <a:latin typeface="Nunito"/>
              <a:ea typeface="Nunito"/>
              <a:cs typeface="Nunito"/>
              <a:sym typeface="Nunito"/>
            </a:endParaRPr>
          </a:p>
          <a:p>
            <a:pPr indent="0" lvl="0" marL="0" rtl="0" algn="l">
              <a:lnSpc>
                <a:spcPct val="115000"/>
              </a:lnSpc>
              <a:spcBef>
                <a:spcPts val="0"/>
              </a:spcBef>
              <a:spcAft>
                <a:spcPts val="0"/>
              </a:spcAft>
              <a:buNone/>
            </a:pPr>
            <a:r>
              <a:rPr lang="en" sz="1050">
                <a:highlight>
                  <a:srgbClr val="FFFFFF"/>
                </a:highlight>
              </a:rPr>
              <a:t>246008 observations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Dev: 10%</a:t>
            </a:r>
            <a:endParaRPr>
              <a:latin typeface="Nunito"/>
              <a:ea typeface="Nunito"/>
              <a:cs typeface="Nunito"/>
              <a:sym typeface="Nunito"/>
            </a:endParaRPr>
          </a:p>
          <a:p>
            <a:pPr indent="0" lvl="0" marL="0" rtl="0" algn="l">
              <a:lnSpc>
                <a:spcPct val="115000"/>
              </a:lnSpc>
              <a:spcBef>
                <a:spcPts val="0"/>
              </a:spcBef>
              <a:spcAft>
                <a:spcPts val="0"/>
              </a:spcAft>
              <a:buNone/>
            </a:pPr>
            <a:r>
              <a:rPr lang="en" sz="1050">
                <a:highlight>
                  <a:srgbClr val="FFFFFF"/>
                </a:highlight>
              </a:rPr>
              <a:t>30751 observations</a:t>
            </a:r>
            <a:endParaRPr sz="1050">
              <a:highlight>
                <a:srgbClr val="FFFFFF"/>
              </a:highlight>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Test: 10%</a:t>
            </a:r>
            <a:endParaRPr>
              <a:latin typeface="Nunito"/>
              <a:ea typeface="Nunito"/>
              <a:cs typeface="Nunito"/>
              <a:sym typeface="Nunito"/>
            </a:endParaRPr>
          </a:p>
          <a:p>
            <a:pPr indent="0" lvl="0" marL="0" rtl="0" algn="l">
              <a:lnSpc>
                <a:spcPct val="115000"/>
              </a:lnSpc>
              <a:spcBef>
                <a:spcPts val="0"/>
              </a:spcBef>
              <a:spcAft>
                <a:spcPts val="0"/>
              </a:spcAft>
              <a:buNone/>
            </a:pPr>
            <a:r>
              <a:rPr lang="en" sz="1050">
                <a:highlight>
                  <a:srgbClr val="FFFFFF"/>
                </a:highlight>
              </a:rPr>
              <a:t>30752 observations</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Preprocessing</a:t>
            </a:r>
            <a:endParaRPr/>
          </a:p>
        </p:txBody>
      </p:sp>
      <p:pic>
        <p:nvPicPr>
          <p:cNvPr id="334" name="Google Shape;334;p21"/>
          <p:cNvPicPr preferRelativeResize="0"/>
          <p:nvPr/>
        </p:nvPicPr>
        <p:blipFill>
          <a:blip r:embed="rId3">
            <a:alphaModFix/>
          </a:blip>
          <a:stretch>
            <a:fillRect/>
          </a:stretch>
        </p:blipFill>
        <p:spPr>
          <a:xfrm>
            <a:off x="2576425" y="1518321"/>
            <a:ext cx="6027550" cy="3249050"/>
          </a:xfrm>
          <a:prstGeom prst="rect">
            <a:avLst/>
          </a:prstGeom>
          <a:noFill/>
          <a:ln>
            <a:noFill/>
          </a:ln>
        </p:spPr>
      </p:pic>
      <p:sp>
        <p:nvSpPr>
          <p:cNvPr id="335" name="Google Shape;335;p21"/>
          <p:cNvSpPr txBox="1"/>
          <p:nvPr/>
        </p:nvSpPr>
        <p:spPr>
          <a:xfrm>
            <a:off x="410950" y="1657050"/>
            <a:ext cx="2107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Numbers: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MinMax Scaler</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Iterative Imputer</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Categoricals: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‘Missing’ fill</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One-hot encoding</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